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257" r:id="rId3"/>
    <p:sldId id="280" r:id="rId4"/>
    <p:sldId id="282" r:id="rId5"/>
    <p:sldId id="322" r:id="rId6"/>
    <p:sldId id="327" r:id="rId7"/>
    <p:sldId id="317" r:id="rId8"/>
    <p:sldId id="323" r:id="rId9"/>
    <p:sldId id="326" r:id="rId10"/>
    <p:sldId id="318" r:id="rId11"/>
    <p:sldId id="324" r:id="rId12"/>
    <p:sldId id="325" r:id="rId13"/>
    <p:sldId id="319" r:id="rId14"/>
    <p:sldId id="328" r:id="rId15"/>
    <p:sldId id="320" r:id="rId16"/>
    <p:sldId id="329" r:id="rId17"/>
    <p:sldId id="321" r:id="rId18"/>
    <p:sldId id="330" r:id="rId19"/>
    <p:sldId id="316" r:id="rId20"/>
    <p:sldId id="286" r:id="rId21"/>
    <p:sldId id="287" r:id="rId22"/>
    <p:sldId id="288" r:id="rId23"/>
    <p:sldId id="290" r:id="rId24"/>
    <p:sldId id="293" r:id="rId25"/>
    <p:sldId id="331" r:id="rId26"/>
    <p:sldId id="291" r:id="rId27"/>
    <p:sldId id="332" r:id="rId28"/>
    <p:sldId id="289" r:id="rId29"/>
    <p:sldId id="333" r:id="rId30"/>
    <p:sldId id="334" r:id="rId31"/>
    <p:sldId id="335" r:id="rId32"/>
    <p:sldId id="294" r:id="rId33"/>
    <p:sldId id="336" r:id="rId34"/>
    <p:sldId id="337" r:id="rId35"/>
    <p:sldId id="338" r:id="rId36"/>
    <p:sldId id="295" r:id="rId37"/>
    <p:sldId id="339" r:id="rId38"/>
    <p:sldId id="297" r:id="rId39"/>
    <p:sldId id="340" r:id="rId40"/>
    <p:sldId id="302" r:id="rId41"/>
    <p:sldId id="341" r:id="rId42"/>
    <p:sldId id="292" r:id="rId43"/>
    <p:sldId id="345" r:id="rId44"/>
    <p:sldId id="344" r:id="rId45"/>
    <p:sldId id="343" r:id="rId46"/>
    <p:sldId id="300" r:id="rId47"/>
    <p:sldId id="301" r:id="rId48"/>
    <p:sldId id="346" r:id="rId49"/>
    <p:sldId id="303" r:id="rId50"/>
    <p:sldId id="306" r:id="rId51"/>
    <p:sldId id="348" r:id="rId52"/>
    <p:sldId id="307" r:id="rId53"/>
    <p:sldId id="310" r:id="rId54"/>
    <p:sldId id="350" r:id="rId55"/>
    <p:sldId id="311" r:id="rId56"/>
    <p:sldId id="314" r:id="rId57"/>
    <p:sldId id="352" r:id="rId58"/>
    <p:sldId id="315" r:id="rId59"/>
    <p:sldId id="353" r:id="rId60"/>
    <p:sldId id="354" r:id="rId61"/>
    <p:sldId id="355" r:id="rId62"/>
    <p:sldId id="356" r:id="rId63"/>
    <p:sldId id="357" r:id="rId64"/>
    <p:sldId id="358" r:id="rId65"/>
    <p:sldId id="359" r:id="rId66"/>
    <p:sldId id="360" r:id="rId67"/>
    <p:sldId id="361" r:id="rId68"/>
    <p:sldId id="362" r:id="rId69"/>
    <p:sldId id="363" r:id="rId70"/>
    <p:sldId id="364" r:id="rId71"/>
    <p:sldId id="365" r:id="rId72"/>
    <p:sldId id="366" r:id="rId73"/>
    <p:sldId id="285" r:id="rId74"/>
    <p:sldId id="279" r:id="rId75"/>
  </p:sldIdLst>
  <p:sldSz cx="9144000" cy="6858000" type="screen4x3"/>
  <p:notesSz cx="6858000" cy="9144000"/>
  <p:defaultTextStyle>
    <a:defPPr>
      <a:defRPr lang="en-US"/>
    </a:defPPr>
    <a:lvl1pPr algn="ctr" rtl="0" fontAlgn="base">
      <a:spcBef>
        <a:spcPct val="0"/>
      </a:spcBef>
      <a:spcAft>
        <a:spcPct val="0"/>
      </a:spcAft>
      <a:defRPr sz="2400"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4D4D"/>
    <a:srgbClr val="B92D14"/>
    <a:srgbClr val="35759D"/>
    <a:srgbClr val="35B19D"/>
    <a:srgbClr val="000000"/>
    <a:srgbClr val="E8E8E8"/>
    <a:srgbClr val="1E1E20"/>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6374" autoAdjust="0"/>
  </p:normalViewPr>
  <p:slideViewPr>
    <p:cSldViewPr>
      <p:cViewPr varScale="1">
        <p:scale>
          <a:sx n="110" d="100"/>
          <a:sy n="110" d="100"/>
        </p:scale>
        <p:origin x="1626" y="108"/>
      </p:cViewPr>
      <p:guideLst>
        <p:guide orient="horz" pos="2160"/>
        <p:guide pos="2880"/>
      </p:guideLst>
    </p:cSldViewPr>
  </p:slideViewPr>
  <p:notesTextViewPr>
    <p:cViewPr>
      <p:scale>
        <a:sx n="100" d="100"/>
        <a:sy n="1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F26634A0-5FA2-4694-B02B-9541E554CDE3}"/>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ltLang="fr-FR"/>
          </a:p>
        </p:txBody>
      </p:sp>
      <p:sp>
        <p:nvSpPr>
          <p:cNvPr id="81923" name="Rectangle 3">
            <a:extLst>
              <a:ext uri="{FF2B5EF4-FFF2-40B4-BE49-F238E27FC236}">
                <a16:creationId xmlns:a16="http://schemas.microsoft.com/office/drawing/2014/main" id="{6B4092FE-4252-4716-92D9-031FDD2139D1}"/>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fr-FR"/>
          </a:p>
        </p:txBody>
      </p:sp>
      <p:sp>
        <p:nvSpPr>
          <p:cNvPr id="81924" name="Rectangle 4">
            <a:extLst>
              <a:ext uri="{FF2B5EF4-FFF2-40B4-BE49-F238E27FC236}">
                <a16:creationId xmlns:a16="http://schemas.microsoft.com/office/drawing/2014/main" id="{F9FC5B9A-1791-4E39-AB2A-F7B86912B01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25" name="Rectangle 5">
            <a:extLst>
              <a:ext uri="{FF2B5EF4-FFF2-40B4-BE49-F238E27FC236}">
                <a16:creationId xmlns:a16="http://schemas.microsoft.com/office/drawing/2014/main" id="{1975553B-364C-44B8-A00B-8393F3202ACF}"/>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fr-FR"/>
              <a:t>Click to edit Master text styles</a:t>
            </a:r>
          </a:p>
          <a:p>
            <a:pPr lvl="1"/>
            <a:r>
              <a:rPr lang="en-US" altLang="fr-FR"/>
              <a:t>Second level</a:t>
            </a:r>
          </a:p>
          <a:p>
            <a:pPr lvl="2"/>
            <a:r>
              <a:rPr lang="en-US" altLang="fr-FR"/>
              <a:t>Third level</a:t>
            </a:r>
          </a:p>
          <a:p>
            <a:pPr lvl="3"/>
            <a:r>
              <a:rPr lang="en-US" altLang="fr-FR"/>
              <a:t>Fourth level</a:t>
            </a:r>
          </a:p>
          <a:p>
            <a:pPr lvl="4"/>
            <a:r>
              <a:rPr lang="en-US" altLang="fr-FR"/>
              <a:t>Fifth level</a:t>
            </a:r>
          </a:p>
        </p:txBody>
      </p:sp>
      <p:sp>
        <p:nvSpPr>
          <p:cNvPr id="81926" name="Rectangle 6">
            <a:extLst>
              <a:ext uri="{FF2B5EF4-FFF2-40B4-BE49-F238E27FC236}">
                <a16:creationId xmlns:a16="http://schemas.microsoft.com/office/drawing/2014/main" id="{C97C6E3D-FBFE-4C1C-8CB5-27425939C8DE}"/>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ltLang="fr-FR"/>
          </a:p>
        </p:txBody>
      </p:sp>
      <p:sp>
        <p:nvSpPr>
          <p:cNvPr id="81927" name="Rectangle 7">
            <a:extLst>
              <a:ext uri="{FF2B5EF4-FFF2-40B4-BE49-F238E27FC236}">
                <a16:creationId xmlns:a16="http://schemas.microsoft.com/office/drawing/2014/main" id="{EE2F76A9-3F9F-4E16-BB36-D33B786399D0}"/>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58167FF3-F972-4917-9D15-7CF47131CC6E}" type="slidenum">
              <a:rPr lang="en-US" altLang="fr-FR"/>
              <a:pPr/>
              <a:t>‹N°›</a:t>
            </a:fld>
            <a:endParaRPr lang="en-US" altLang="fr-FR"/>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ACB518D-FF9B-40BF-B4D7-2A8AC153B26C}"/>
              </a:ext>
            </a:extLst>
          </p:cNvPr>
          <p:cNvSpPr>
            <a:spLocks noGrp="1" noChangeArrowheads="1"/>
          </p:cNvSpPr>
          <p:nvPr>
            <p:ph type="sldNum" sz="quarter" idx="5"/>
          </p:nvPr>
        </p:nvSpPr>
        <p:spPr>
          <a:ln/>
        </p:spPr>
        <p:txBody>
          <a:bodyPr/>
          <a:lstStyle/>
          <a:p>
            <a:fld id="{C923D936-90E4-4747-9B08-FB1D93391DA3}" type="slidenum">
              <a:rPr lang="en-US" altLang="fr-FR"/>
              <a:pPr/>
              <a:t>1</a:t>
            </a:fld>
            <a:endParaRPr lang="en-US" altLang="fr-FR"/>
          </a:p>
        </p:txBody>
      </p:sp>
      <p:sp>
        <p:nvSpPr>
          <p:cNvPr id="107522" name="Rectangle 2">
            <a:extLst>
              <a:ext uri="{FF2B5EF4-FFF2-40B4-BE49-F238E27FC236}">
                <a16:creationId xmlns:a16="http://schemas.microsoft.com/office/drawing/2014/main" id="{0768A1D6-A80A-41A8-8B68-D89780991030}"/>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7C415D7D-3333-44B2-8727-CEAAE92B66AD}"/>
              </a:ext>
            </a:extLst>
          </p:cNvPr>
          <p:cNvSpPr>
            <a:spLocks noGrp="1" noChangeArrowheads="1"/>
          </p:cNvSpPr>
          <p:nvPr>
            <p:ph type="body" idx="1"/>
          </p:nvPr>
        </p:nvSpPr>
        <p:spPr/>
        <p:txBody>
          <a:bodyPr/>
          <a:lstStyle/>
          <a:p>
            <a:endParaRPr lang="ru-RU" alt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10</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1286418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11</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2350767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12</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2587245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13</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2336765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14</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2130886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15</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2228683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16</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3902126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17</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3697220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18</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1778565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19</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2172001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2</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20</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1478388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21</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2796823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22</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3351838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23</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1927634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24</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4228335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25</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808858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26</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1488220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27</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362717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28</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2130940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29</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2537874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3</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573858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30</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3276902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31</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29358904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32</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2524585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33</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7670784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34</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dirty="0"/>
          </a:p>
        </p:txBody>
      </p:sp>
    </p:spTree>
    <p:extLst>
      <p:ext uri="{BB962C8B-B14F-4D97-AF65-F5344CB8AC3E}">
        <p14:creationId xmlns:p14="http://schemas.microsoft.com/office/powerpoint/2010/main" val="31218725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35</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10879056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36</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8006107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37</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29433798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38</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4007548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39</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1365816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4</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3984126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40</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1796369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41</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20712714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42</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2368748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43</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2972729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44</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15057854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45</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17566306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46</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dirty="0"/>
          </a:p>
        </p:txBody>
      </p:sp>
    </p:spTree>
    <p:extLst>
      <p:ext uri="{BB962C8B-B14F-4D97-AF65-F5344CB8AC3E}">
        <p14:creationId xmlns:p14="http://schemas.microsoft.com/office/powerpoint/2010/main" val="23774123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47</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4461078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48</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28283089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49</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dirty="0"/>
          </a:p>
        </p:txBody>
      </p:sp>
    </p:spTree>
    <p:extLst>
      <p:ext uri="{BB962C8B-B14F-4D97-AF65-F5344CB8AC3E}">
        <p14:creationId xmlns:p14="http://schemas.microsoft.com/office/powerpoint/2010/main" val="2605509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5</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3505382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50</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627949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51</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13498269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52</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dirty="0"/>
          </a:p>
        </p:txBody>
      </p:sp>
    </p:spTree>
    <p:extLst>
      <p:ext uri="{BB962C8B-B14F-4D97-AF65-F5344CB8AC3E}">
        <p14:creationId xmlns:p14="http://schemas.microsoft.com/office/powerpoint/2010/main" val="17150856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53</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12306127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54</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18755499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55</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dirty="0"/>
          </a:p>
        </p:txBody>
      </p:sp>
    </p:spTree>
    <p:extLst>
      <p:ext uri="{BB962C8B-B14F-4D97-AF65-F5344CB8AC3E}">
        <p14:creationId xmlns:p14="http://schemas.microsoft.com/office/powerpoint/2010/main" val="29496063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56</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41496119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57</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22302749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58</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dirty="0"/>
          </a:p>
        </p:txBody>
      </p:sp>
    </p:spTree>
    <p:extLst>
      <p:ext uri="{BB962C8B-B14F-4D97-AF65-F5344CB8AC3E}">
        <p14:creationId xmlns:p14="http://schemas.microsoft.com/office/powerpoint/2010/main" val="29764158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59</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1342479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6</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14694666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60</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1752132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61</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602108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62</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5895730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63</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dirty="0"/>
          </a:p>
        </p:txBody>
      </p:sp>
    </p:spTree>
    <p:extLst>
      <p:ext uri="{BB962C8B-B14F-4D97-AF65-F5344CB8AC3E}">
        <p14:creationId xmlns:p14="http://schemas.microsoft.com/office/powerpoint/2010/main" val="13359996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64</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15980686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65</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23198677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66</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dirty="0"/>
          </a:p>
        </p:txBody>
      </p:sp>
    </p:spTree>
    <p:extLst>
      <p:ext uri="{BB962C8B-B14F-4D97-AF65-F5344CB8AC3E}">
        <p14:creationId xmlns:p14="http://schemas.microsoft.com/office/powerpoint/2010/main" val="38144327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67</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35308459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68</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16639576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69</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4036149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7</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19483043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70</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7868415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71</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dirty="0"/>
          </a:p>
        </p:txBody>
      </p:sp>
    </p:spTree>
    <p:extLst>
      <p:ext uri="{BB962C8B-B14F-4D97-AF65-F5344CB8AC3E}">
        <p14:creationId xmlns:p14="http://schemas.microsoft.com/office/powerpoint/2010/main" val="5610126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72</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2241591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73</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7743272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969D338-2DF8-41CA-A9D8-8F9E82F4B529}"/>
              </a:ext>
            </a:extLst>
          </p:cNvPr>
          <p:cNvSpPr>
            <a:spLocks noGrp="1" noChangeArrowheads="1"/>
          </p:cNvSpPr>
          <p:nvPr>
            <p:ph type="sldNum" sz="quarter" idx="5"/>
          </p:nvPr>
        </p:nvSpPr>
        <p:spPr>
          <a:ln/>
        </p:spPr>
        <p:txBody>
          <a:bodyPr/>
          <a:lstStyle/>
          <a:p>
            <a:fld id="{9DD00A77-032A-4F25-BDC9-0AE7D5ED9C64}" type="slidenum">
              <a:rPr lang="en-US" altLang="fr-FR"/>
              <a:pPr/>
              <a:t>74</a:t>
            </a:fld>
            <a:endParaRPr lang="en-US" altLang="fr-FR"/>
          </a:p>
        </p:txBody>
      </p:sp>
      <p:sp>
        <p:nvSpPr>
          <p:cNvPr id="110594" name="Rectangle 2">
            <a:extLst>
              <a:ext uri="{FF2B5EF4-FFF2-40B4-BE49-F238E27FC236}">
                <a16:creationId xmlns:a16="http://schemas.microsoft.com/office/drawing/2014/main" id="{9F9421D7-B262-4796-A75B-3FB9EFE12DB8}"/>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FC7522FE-003B-4DE5-9D74-B99260F315C7}"/>
              </a:ext>
            </a:extLst>
          </p:cNvPr>
          <p:cNvSpPr>
            <a:spLocks noGrp="1" noChangeArrowheads="1"/>
          </p:cNvSpPr>
          <p:nvPr>
            <p:ph type="body" idx="1"/>
          </p:nvPr>
        </p:nvSpPr>
        <p:spPr/>
        <p:txBody>
          <a:bodyPr/>
          <a:lstStyle/>
          <a:p>
            <a:endParaRPr lang="ru-RU" alt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8</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3998666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F066DEB-FFD7-4D09-9510-BD8242A72068}"/>
              </a:ext>
            </a:extLst>
          </p:cNvPr>
          <p:cNvSpPr>
            <a:spLocks noGrp="1" noChangeArrowheads="1"/>
          </p:cNvSpPr>
          <p:nvPr>
            <p:ph type="sldNum" sz="quarter" idx="5"/>
          </p:nvPr>
        </p:nvSpPr>
        <p:spPr>
          <a:ln/>
        </p:spPr>
        <p:txBody>
          <a:bodyPr/>
          <a:lstStyle/>
          <a:p>
            <a:fld id="{A716ABA3-8D96-4DCE-889F-2585BF30727D}" type="slidenum">
              <a:rPr lang="en-US" altLang="fr-FR"/>
              <a:pPr/>
              <a:t>9</a:t>
            </a:fld>
            <a:endParaRPr lang="en-US" altLang="fr-FR"/>
          </a:p>
        </p:txBody>
      </p:sp>
      <p:sp>
        <p:nvSpPr>
          <p:cNvPr id="112642" name="Rectangle 2">
            <a:extLst>
              <a:ext uri="{FF2B5EF4-FFF2-40B4-BE49-F238E27FC236}">
                <a16:creationId xmlns:a16="http://schemas.microsoft.com/office/drawing/2014/main" id="{3B932919-46B7-4AB4-AAF4-E2B23B4A839D}"/>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8658E893-FC4C-4CEB-90A0-CD15D4A1E4D0}"/>
              </a:ext>
            </a:extLst>
          </p:cNvPr>
          <p:cNvSpPr>
            <a:spLocks noGrp="1" noChangeArrowheads="1"/>
          </p:cNvSpPr>
          <p:nvPr>
            <p:ph type="body" idx="1"/>
          </p:nvPr>
        </p:nvSpPr>
        <p:spPr/>
        <p:txBody>
          <a:bodyPr/>
          <a:lstStyle/>
          <a:p>
            <a:endParaRPr lang="ru-RU" altLang="fr-FR"/>
          </a:p>
        </p:txBody>
      </p:sp>
    </p:spTree>
    <p:extLst>
      <p:ext uri="{BB962C8B-B14F-4D97-AF65-F5344CB8AC3E}">
        <p14:creationId xmlns:p14="http://schemas.microsoft.com/office/powerpoint/2010/main" val="1423239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0A55A74B-3119-4180-827B-46BE162CCD71}"/>
              </a:ext>
            </a:extLst>
          </p:cNvPr>
          <p:cNvSpPr>
            <a:spLocks noGrp="1" noChangeArrowheads="1"/>
          </p:cNvSpPr>
          <p:nvPr>
            <p:ph type="ctrTitle"/>
          </p:nvPr>
        </p:nvSpPr>
        <p:spPr>
          <a:xfrm>
            <a:off x="990600" y="5334000"/>
            <a:ext cx="7772400" cy="704850"/>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lvl1pPr algn="r">
              <a:defRPr sz="3600">
                <a:solidFill>
                  <a:schemeClr val="bg1"/>
                </a:solidFill>
              </a:defRPr>
            </a:lvl1pPr>
          </a:lstStyle>
          <a:p>
            <a:pPr lvl="0"/>
            <a:r>
              <a:rPr lang="fr-FR" altLang="fr-FR" noProof="0"/>
              <a:t>Modifiez le style du titre</a:t>
            </a:r>
            <a:endParaRPr lang="en-US" altLang="fr-FR" noProof="0"/>
          </a:p>
        </p:txBody>
      </p:sp>
      <p:sp>
        <p:nvSpPr>
          <p:cNvPr id="3075" name="Rectangle 3">
            <a:extLst>
              <a:ext uri="{FF2B5EF4-FFF2-40B4-BE49-F238E27FC236}">
                <a16:creationId xmlns:a16="http://schemas.microsoft.com/office/drawing/2014/main" id="{42487B0E-D3A5-4BBE-A9E2-637BCC60D843}"/>
              </a:ext>
            </a:extLst>
          </p:cNvPr>
          <p:cNvSpPr>
            <a:spLocks noGrp="1" noChangeArrowheads="1"/>
          </p:cNvSpPr>
          <p:nvPr>
            <p:ph type="subTitle" idx="1"/>
          </p:nvPr>
        </p:nvSpPr>
        <p:spPr>
          <a:xfrm>
            <a:off x="990600" y="5867400"/>
            <a:ext cx="7772400" cy="533400"/>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lvl1pPr marL="0" indent="0" algn="r">
              <a:buFontTx/>
              <a:buNone/>
              <a:defRPr sz="2400">
                <a:solidFill>
                  <a:schemeClr val="bg1"/>
                </a:solidFill>
              </a:defRPr>
            </a:lvl1pPr>
          </a:lstStyle>
          <a:p>
            <a:pPr lvl="0"/>
            <a:r>
              <a:rPr lang="fr-FR" altLang="fr-FR" noProof="0"/>
              <a:t>Modifiez le style des sous-titres du masque</a:t>
            </a:r>
            <a:endParaRPr lang="en-US" altLang="fr-FR"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20513F-47C3-4C8F-AD83-6C87CBE8972A}"/>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B4F8451A-AB55-49BB-B6E1-AF2B5E64F4B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2559759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4808B54-972F-471D-8D7C-EB8B9F267C16}"/>
              </a:ext>
            </a:extLst>
          </p:cNvPr>
          <p:cNvSpPr>
            <a:spLocks noGrp="1"/>
          </p:cNvSpPr>
          <p:nvPr>
            <p:ph type="title" orient="vert"/>
          </p:nvPr>
        </p:nvSpPr>
        <p:spPr>
          <a:xfrm>
            <a:off x="6400800" y="1417638"/>
            <a:ext cx="1828800" cy="5211762"/>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D55BFC8-3531-41D1-B2B6-54C5978314A9}"/>
              </a:ext>
            </a:extLst>
          </p:cNvPr>
          <p:cNvSpPr>
            <a:spLocks noGrp="1"/>
          </p:cNvSpPr>
          <p:nvPr>
            <p:ph type="body" orient="vert" idx="1"/>
          </p:nvPr>
        </p:nvSpPr>
        <p:spPr>
          <a:xfrm>
            <a:off x="914400" y="1417638"/>
            <a:ext cx="5334000" cy="5211762"/>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821330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6BE36C-A4F9-4963-A29C-72173C37A8E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7F2F344-1486-4275-9011-E0AAE7BF667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2681761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A26976-CE9C-4038-9B33-21A7E2C1EA16}"/>
              </a:ext>
            </a:extLst>
          </p:cNvPr>
          <p:cNvSpPr>
            <a:spLocks noGrp="1"/>
          </p:cNvSpPr>
          <p:nvPr>
            <p:ph type="title"/>
          </p:nvPr>
        </p:nvSpPr>
        <p:spPr>
          <a:xfrm>
            <a:off x="623888" y="1709738"/>
            <a:ext cx="78867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6005901D-E7D3-4A5D-8CD9-7AC53A711DB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fr-FR"/>
              <a:t>Cliquez pour modifier les styles du texte du masque</a:t>
            </a:r>
          </a:p>
        </p:txBody>
      </p:sp>
    </p:spTree>
    <p:extLst>
      <p:ext uri="{BB962C8B-B14F-4D97-AF65-F5344CB8AC3E}">
        <p14:creationId xmlns:p14="http://schemas.microsoft.com/office/powerpoint/2010/main" val="2209727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B8DDDC-1B3C-46DC-8B35-788B508D43A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A5E9C6F-67E5-4FE2-952F-C2F40185B4CA}"/>
              </a:ext>
            </a:extLst>
          </p:cNvPr>
          <p:cNvSpPr>
            <a:spLocks noGrp="1"/>
          </p:cNvSpPr>
          <p:nvPr>
            <p:ph sz="half" idx="1"/>
          </p:nvPr>
        </p:nvSpPr>
        <p:spPr>
          <a:xfrm>
            <a:off x="914400" y="2438400"/>
            <a:ext cx="3581400" cy="41910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7C0F4A9-813A-4390-8EAA-AAE7D511949E}"/>
              </a:ext>
            </a:extLst>
          </p:cNvPr>
          <p:cNvSpPr>
            <a:spLocks noGrp="1"/>
          </p:cNvSpPr>
          <p:nvPr>
            <p:ph sz="half" idx="2"/>
          </p:nvPr>
        </p:nvSpPr>
        <p:spPr>
          <a:xfrm>
            <a:off x="4648200" y="2438400"/>
            <a:ext cx="3581400" cy="41910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262344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7F59F2-5737-410E-833E-4A585585AE3C}"/>
              </a:ext>
            </a:extLst>
          </p:cNvPr>
          <p:cNvSpPr>
            <a:spLocks noGrp="1"/>
          </p:cNvSpPr>
          <p:nvPr>
            <p:ph type="title"/>
          </p:nvPr>
        </p:nvSpPr>
        <p:spPr>
          <a:xfrm>
            <a:off x="630238" y="365125"/>
            <a:ext cx="78867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56ED4056-FD57-414A-8C93-B4DDD9FF9DD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8CF66D8-B1F2-4DB7-801E-2BC014B2EDB8}"/>
              </a:ext>
            </a:extLst>
          </p:cNvPr>
          <p:cNvSpPr>
            <a:spLocks noGrp="1"/>
          </p:cNvSpPr>
          <p:nvPr>
            <p:ph sz="half" idx="2"/>
          </p:nvPr>
        </p:nvSpPr>
        <p:spPr>
          <a:xfrm>
            <a:off x="630238" y="2505075"/>
            <a:ext cx="386873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BC3AC3F-FB8F-4F68-BCAD-CD897B73113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FB588EAB-14A8-4FAC-8DF1-118328C35AF0}"/>
              </a:ext>
            </a:extLst>
          </p:cNvPr>
          <p:cNvSpPr>
            <a:spLocks noGrp="1"/>
          </p:cNvSpPr>
          <p:nvPr>
            <p:ph sz="quarter" idx="4"/>
          </p:nvPr>
        </p:nvSpPr>
        <p:spPr>
          <a:xfrm>
            <a:off x="4629150" y="2505075"/>
            <a:ext cx="38877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60925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0DD29E-3B02-4073-9306-17F48FB78599}"/>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1111710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1773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FF4D9D-68C5-4B7A-A503-F81890A8AF54}"/>
              </a:ext>
            </a:extLst>
          </p:cNvPr>
          <p:cNvSpPr>
            <a:spLocks noGrp="1"/>
          </p:cNvSpPr>
          <p:nvPr>
            <p:ph type="title"/>
          </p:nvPr>
        </p:nvSpPr>
        <p:spPr>
          <a:xfrm>
            <a:off x="630238" y="457200"/>
            <a:ext cx="2949575"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62AE1597-BC33-490C-B8FF-09EF50E0D78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53F04B9-F830-46A3-8E7F-95C00709A25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3220692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BCEFE2-0C0A-421F-B96A-0220401E7BFA}"/>
              </a:ext>
            </a:extLst>
          </p:cNvPr>
          <p:cNvSpPr>
            <a:spLocks noGrp="1"/>
          </p:cNvSpPr>
          <p:nvPr>
            <p:ph type="title"/>
          </p:nvPr>
        </p:nvSpPr>
        <p:spPr>
          <a:xfrm>
            <a:off x="630238" y="457200"/>
            <a:ext cx="2949575"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7B3102FE-12FB-4A89-94EC-E666B1877B9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p>
        </p:txBody>
      </p:sp>
      <p:sp>
        <p:nvSpPr>
          <p:cNvPr id="4" name="Espace réservé du texte 3">
            <a:extLst>
              <a:ext uri="{FF2B5EF4-FFF2-40B4-BE49-F238E27FC236}">
                <a16:creationId xmlns:a16="http://schemas.microsoft.com/office/drawing/2014/main" id="{CE95F2ED-376B-4B80-B524-A14C16952E0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Tree>
    <p:extLst>
      <p:ext uri="{BB962C8B-B14F-4D97-AF65-F5344CB8AC3E}">
        <p14:creationId xmlns:p14="http://schemas.microsoft.com/office/powerpoint/2010/main" val="3597413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9C6FCD8-3BC6-4A0A-BF22-B540BF2AE71F}"/>
              </a:ext>
            </a:extLst>
          </p:cNvPr>
          <p:cNvSpPr>
            <a:spLocks noGrp="1" noChangeArrowheads="1"/>
          </p:cNvSpPr>
          <p:nvPr>
            <p:ph type="title"/>
          </p:nvPr>
        </p:nvSpPr>
        <p:spPr bwMode="auto">
          <a:xfrm>
            <a:off x="914400" y="1417638"/>
            <a:ext cx="731520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fr-FR" altLang="fr-FR"/>
              <a:t>Modifiez le style du titre</a:t>
            </a:r>
            <a:endParaRPr lang="en-US" altLang="fr-FR"/>
          </a:p>
        </p:txBody>
      </p:sp>
      <p:sp>
        <p:nvSpPr>
          <p:cNvPr id="1027" name="Rectangle 3">
            <a:extLst>
              <a:ext uri="{FF2B5EF4-FFF2-40B4-BE49-F238E27FC236}">
                <a16:creationId xmlns:a16="http://schemas.microsoft.com/office/drawing/2014/main" id="{1535DBD0-F788-4B34-A28B-C3E54F8E8874}"/>
              </a:ext>
            </a:extLst>
          </p:cNvPr>
          <p:cNvSpPr>
            <a:spLocks noGrp="1" noChangeArrowheads="1"/>
          </p:cNvSpPr>
          <p:nvPr>
            <p:ph type="body" idx="1"/>
          </p:nvPr>
        </p:nvSpPr>
        <p:spPr bwMode="auto">
          <a:xfrm>
            <a:off x="914400" y="2438400"/>
            <a:ext cx="73152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endParaRPr lang="en-US" alt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4400" kern="12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Microsoft Sans Serif" panose="020B0604020202020204" pitchFamily="34" charset="0"/>
        </a:defRPr>
      </a:lvl2pPr>
      <a:lvl3pPr algn="l" rtl="0" eaLnBrk="1" fontAlgn="base" hangingPunct="1">
        <a:spcBef>
          <a:spcPct val="0"/>
        </a:spcBef>
        <a:spcAft>
          <a:spcPct val="0"/>
        </a:spcAft>
        <a:defRPr sz="4400">
          <a:solidFill>
            <a:schemeClr val="tx1"/>
          </a:solidFill>
          <a:latin typeface="Microsoft Sans Serif" panose="020B0604020202020204" pitchFamily="34" charset="0"/>
        </a:defRPr>
      </a:lvl3pPr>
      <a:lvl4pPr algn="l" rtl="0" eaLnBrk="1" fontAlgn="base" hangingPunct="1">
        <a:spcBef>
          <a:spcPct val="0"/>
        </a:spcBef>
        <a:spcAft>
          <a:spcPct val="0"/>
        </a:spcAft>
        <a:defRPr sz="4400">
          <a:solidFill>
            <a:schemeClr val="tx1"/>
          </a:solidFill>
          <a:latin typeface="Microsoft Sans Serif" panose="020B0604020202020204" pitchFamily="34" charset="0"/>
        </a:defRPr>
      </a:lvl4pPr>
      <a:lvl5pPr algn="l" rtl="0" eaLnBrk="1" fontAlgn="base" hangingPunct="1">
        <a:spcBef>
          <a:spcPct val="0"/>
        </a:spcBef>
        <a:spcAft>
          <a:spcPct val="0"/>
        </a:spcAft>
        <a:defRPr sz="4400">
          <a:solidFill>
            <a:schemeClr val="tx1"/>
          </a:solidFill>
          <a:latin typeface="Microsoft Sans Serif" panose="020B0604020202020204" pitchFamily="34" charset="0"/>
        </a:defRPr>
      </a:lvl5pPr>
      <a:lvl6pPr marL="457200" algn="l" rtl="0" eaLnBrk="1" fontAlgn="base" hangingPunct="1">
        <a:spcBef>
          <a:spcPct val="0"/>
        </a:spcBef>
        <a:spcAft>
          <a:spcPct val="0"/>
        </a:spcAft>
        <a:defRPr sz="4400">
          <a:solidFill>
            <a:schemeClr val="tx1"/>
          </a:solidFill>
          <a:latin typeface="Microsoft Sans Serif" panose="020B0604020202020204" pitchFamily="34" charset="0"/>
        </a:defRPr>
      </a:lvl6pPr>
      <a:lvl7pPr marL="914400" algn="l" rtl="0" eaLnBrk="1" fontAlgn="base" hangingPunct="1">
        <a:spcBef>
          <a:spcPct val="0"/>
        </a:spcBef>
        <a:spcAft>
          <a:spcPct val="0"/>
        </a:spcAft>
        <a:defRPr sz="4400">
          <a:solidFill>
            <a:schemeClr val="tx1"/>
          </a:solidFill>
          <a:latin typeface="Microsoft Sans Serif" panose="020B0604020202020204" pitchFamily="34" charset="0"/>
        </a:defRPr>
      </a:lvl7pPr>
      <a:lvl8pPr marL="1371600" algn="l" rtl="0" eaLnBrk="1" fontAlgn="base" hangingPunct="1">
        <a:spcBef>
          <a:spcPct val="0"/>
        </a:spcBef>
        <a:spcAft>
          <a:spcPct val="0"/>
        </a:spcAft>
        <a:defRPr sz="4400">
          <a:solidFill>
            <a:schemeClr val="tx1"/>
          </a:solidFill>
          <a:latin typeface="Microsoft Sans Serif" panose="020B0604020202020204" pitchFamily="34" charset="0"/>
        </a:defRPr>
      </a:lvl8pPr>
      <a:lvl9pPr marL="1828800" algn="l" rtl="0" eaLnBrk="1" fontAlgn="base" hangingPunct="1">
        <a:spcBef>
          <a:spcPct val="0"/>
        </a:spcBef>
        <a:spcAft>
          <a:spcPct val="0"/>
        </a:spcAft>
        <a:defRPr sz="4400">
          <a:solidFill>
            <a:schemeClr val="tx1"/>
          </a:solidFill>
          <a:latin typeface="Microsoft Sans Serif" panose="020B0604020202020204" pitchFamily="34" charset="0"/>
        </a:defRPr>
      </a:lvl9pPr>
    </p:titleStyle>
    <p:body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3" name="Rectangle 5">
            <a:extLst>
              <a:ext uri="{FF2B5EF4-FFF2-40B4-BE49-F238E27FC236}">
                <a16:creationId xmlns:a16="http://schemas.microsoft.com/office/drawing/2014/main" id="{6C20099F-3D94-46A8-9300-B305848F1A4F}"/>
              </a:ext>
            </a:extLst>
          </p:cNvPr>
          <p:cNvSpPr>
            <a:spLocks noGrp="1" noChangeArrowheads="1"/>
          </p:cNvSpPr>
          <p:nvPr>
            <p:ph type="ctrTitle"/>
          </p:nvPr>
        </p:nvSpPr>
        <p:spPr>
          <a:xfrm>
            <a:off x="533400" y="4953000"/>
            <a:ext cx="6630888" cy="1009650"/>
          </a:xfrm>
          <a:effectLst>
            <a:outerShdw dist="17961" dir="2700000" algn="ctr" rotWithShape="0">
              <a:srgbClr val="000000"/>
            </a:outerShdw>
          </a:effectLst>
        </p:spPr>
        <p:txBody>
          <a:bodyPr/>
          <a:lstStyle/>
          <a:p>
            <a:pPr algn="l"/>
            <a:r>
              <a:rPr lang="en-US" altLang="fr-FR" sz="4300" dirty="0"/>
              <a:t>Segmentation des clients</a:t>
            </a:r>
            <a:endParaRPr lang="ru-RU" altLang="fr-FR" sz="4300" dirty="0"/>
          </a:p>
        </p:txBody>
      </p:sp>
      <p:sp>
        <p:nvSpPr>
          <p:cNvPr id="2056" name="Rectangle 8">
            <a:extLst>
              <a:ext uri="{FF2B5EF4-FFF2-40B4-BE49-F238E27FC236}">
                <a16:creationId xmlns:a16="http://schemas.microsoft.com/office/drawing/2014/main" id="{482BB5E3-771D-4011-A946-EBF1EC4E4167}"/>
              </a:ext>
            </a:extLst>
          </p:cNvPr>
          <p:cNvSpPr>
            <a:spLocks noGrp="1" noChangeArrowheads="1"/>
          </p:cNvSpPr>
          <p:nvPr>
            <p:ph type="subTitle" idx="1"/>
          </p:nvPr>
        </p:nvSpPr>
        <p:spPr>
          <a:xfrm>
            <a:off x="542925" y="5838825"/>
            <a:ext cx="2895600" cy="476250"/>
          </a:xfrm>
          <a:effectLst>
            <a:outerShdw dist="17961" dir="2700000" algn="ctr" rotWithShape="0">
              <a:srgbClr val="000000"/>
            </a:outerShdw>
          </a:effectLst>
        </p:spPr>
        <p:txBody>
          <a:bodyPr/>
          <a:lstStyle/>
          <a:p>
            <a:pPr algn="l">
              <a:lnSpc>
                <a:spcPct val="90000"/>
              </a:lnSpc>
            </a:pPr>
            <a:r>
              <a:rPr lang="en-US" altLang="fr-FR" dirty="0" err="1"/>
              <a:t>Olist</a:t>
            </a:r>
            <a:endParaRPr lang="ru-RU" altLang="fr-F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000" dirty="0"/>
              <a:t>Présentation du </a:t>
            </a:r>
            <a:r>
              <a:rPr lang="fr-FR" altLang="fr-FR" sz="2000" dirty="0" err="1"/>
              <a:t>cleaning</a:t>
            </a:r>
            <a:r>
              <a:rPr lang="fr-FR" altLang="fr-FR" sz="2000" dirty="0"/>
              <a:t> effectué, du </a:t>
            </a:r>
            <a:r>
              <a:rPr lang="fr-FR" altLang="fr-FR" sz="2000" dirty="0" err="1"/>
              <a:t>feature</a:t>
            </a:r>
            <a:r>
              <a:rPr lang="fr-FR" altLang="fr-FR" sz="2000" dirty="0"/>
              <a:t> engineering et de l'exploration.</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sp>
        <p:nvSpPr>
          <p:cNvPr id="8" name="Rectangle 5">
            <a:extLst>
              <a:ext uri="{FF2B5EF4-FFF2-40B4-BE49-F238E27FC236}">
                <a16:creationId xmlns:a16="http://schemas.microsoft.com/office/drawing/2014/main" id="{8CB744C0-A68B-42D1-A634-4BDC0A6C3FE7}"/>
              </a:ext>
            </a:extLst>
          </p:cNvPr>
          <p:cNvSpPr txBox="1">
            <a:spLocks noChangeArrowheads="1"/>
          </p:cNvSpPr>
          <p:nvPr/>
        </p:nvSpPr>
        <p:spPr bwMode="auto">
          <a:xfrm>
            <a:off x="1009650" y="2392363"/>
            <a:ext cx="73152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fr-FR" altLang="ko-KR" sz="1400" dirty="0">
                <a:latin typeface="Verdana" panose="020B0604030504040204" pitchFamily="34" charset="0"/>
                <a:ea typeface="굴림" panose="020B0600000101010101" pitchFamily="34" charset="-127"/>
              </a:rPr>
              <a:t>Distribution des variables pour l’année 2018 avant mise à l’échelle. </a:t>
            </a:r>
          </a:p>
          <a:p>
            <a:pPr algn="just">
              <a:lnSpc>
                <a:spcPct val="80000"/>
              </a:lnSpc>
            </a:pPr>
            <a:endParaRPr lang="fr-FR" altLang="ko-KR" sz="1400" dirty="0">
              <a:latin typeface="Verdana" panose="020B0604030504040204" pitchFamily="34" charset="0"/>
              <a:ea typeface="굴림" panose="020B0600000101010101" pitchFamily="34" charset="-127"/>
            </a:endParaRPr>
          </a:p>
          <a:p>
            <a:pPr algn="just">
              <a:lnSpc>
                <a:spcPct val="80000"/>
              </a:lnSpc>
            </a:pPr>
            <a:endParaRPr lang="fr-FR" altLang="ko-KR" sz="14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pic>
        <p:nvPicPr>
          <p:cNvPr id="4" name="Image 3">
            <a:extLst>
              <a:ext uri="{FF2B5EF4-FFF2-40B4-BE49-F238E27FC236}">
                <a16:creationId xmlns:a16="http://schemas.microsoft.com/office/drawing/2014/main" id="{C77BD3E5-71A8-4A8A-AFE1-17D27843D0F9}"/>
              </a:ext>
            </a:extLst>
          </p:cNvPr>
          <p:cNvPicPr>
            <a:picLocks noChangeAspect="1"/>
          </p:cNvPicPr>
          <p:nvPr/>
        </p:nvPicPr>
        <p:blipFill>
          <a:blip r:embed="rId3"/>
          <a:stretch>
            <a:fillRect/>
          </a:stretch>
        </p:blipFill>
        <p:spPr>
          <a:xfrm>
            <a:off x="838200" y="2636912"/>
            <a:ext cx="7448550" cy="4191000"/>
          </a:xfrm>
          <a:prstGeom prst="rect">
            <a:avLst/>
          </a:prstGeom>
        </p:spPr>
      </p:pic>
    </p:spTree>
    <p:extLst>
      <p:ext uri="{BB962C8B-B14F-4D97-AF65-F5344CB8AC3E}">
        <p14:creationId xmlns:p14="http://schemas.microsoft.com/office/powerpoint/2010/main" val="2660454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000" dirty="0"/>
              <a:t>Présentation du </a:t>
            </a:r>
            <a:r>
              <a:rPr lang="fr-FR" altLang="fr-FR" sz="2000" dirty="0" err="1"/>
              <a:t>cleaning</a:t>
            </a:r>
            <a:r>
              <a:rPr lang="fr-FR" altLang="fr-FR" sz="2000" dirty="0"/>
              <a:t> effectué, du </a:t>
            </a:r>
            <a:r>
              <a:rPr lang="fr-FR" altLang="fr-FR" sz="2000" dirty="0" err="1"/>
              <a:t>feature</a:t>
            </a:r>
            <a:r>
              <a:rPr lang="fr-FR" altLang="fr-FR" sz="2000" dirty="0"/>
              <a:t> engineering et de l'exploration.</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sp>
        <p:nvSpPr>
          <p:cNvPr id="8" name="Rectangle 5">
            <a:extLst>
              <a:ext uri="{FF2B5EF4-FFF2-40B4-BE49-F238E27FC236}">
                <a16:creationId xmlns:a16="http://schemas.microsoft.com/office/drawing/2014/main" id="{8CB744C0-A68B-42D1-A634-4BDC0A6C3FE7}"/>
              </a:ext>
            </a:extLst>
          </p:cNvPr>
          <p:cNvSpPr txBox="1">
            <a:spLocks noChangeArrowheads="1"/>
          </p:cNvSpPr>
          <p:nvPr/>
        </p:nvSpPr>
        <p:spPr bwMode="auto">
          <a:xfrm>
            <a:off x="1009650" y="2392363"/>
            <a:ext cx="73152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fr-FR" altLang="ko-KR" sz="1400" dirty="0">
                <a:latin typeface="Verdana" panose="020B0604030504040204" pitchFamily="34" charset="0"/>
                <a:ea typeface="굴림" panose="020B0600000101010101" pitchFamily="34" charset="-127"/>
              </a:rPr>
              <a:t>Distribution des variables pour l’année 2018 après </a:t>
            </a:r>
            <a:r>
              <a:rPr lang="fr-FR" altLang="ko-KR" sz="1400" dirty="0" err="1">
                <a:latin typeface="Verdana" panose="020B0604030504040204" pitchFamily="34" charset="0"/>
                <a:ea typeface="굴림" panose="020B0600000101010101" pitchFamily="34" charset="-127"/>
              </a:rPr>
              <a:t>standardscaler</a:t>
            </a:r>
            <a:r>
              <a:rPr lang="fr-FR" altLang="ko-KR" sz="1400" dirty="0">
                <a:latin typeface="Verdana" panose="020B0604030504040204" pitchFamily="34" charset="0"/>
                <a:ea typeface="굴림" panose="020B0600000101010101" pitchFamily="34" charset="-127"/>
              </a:rPr>
              <a:t>. </a:t>
            </a:r>
          </a:p>
          <a:p>
            <a:pPr algn="just">
              <a:lnSpc>
                <a:spcPct val="80000"/>
              </a:lnSpc>
            </a:pPr>
            <a:endParaRPr lang="fr-FR" altLang="ko-KR" sz="1400" dirty="0">
              <a:latin typeface="Verdana" panose="020B0604030504040204" pitchFamily="34" charset="0"/>
              <a:ea typeface="굴림" panose="020B0600000101010101" pitchFamily="34" charset="-127"/>
            </a:endParaRPr>
          </a:p>
          <a:p>
            <a:pPr algn="just">
              <a:lnSpc>
                <a:spcPct val="80000"/>
              </a:lnSpc>
            </a:pPr>
            <a:endParaRPr lang="fr-FR" altLang="ko-KR" sz="14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pic>
        <p:nvPicPr>
          <p:cNvPr id="3" name="Image 2">
            <a:extLst>
              <a:ext uri="{FF2B5EF4-FFF2-40B4-BE49-F238E27FC236}">
                <a16:creationId xmlns:a16="http://schemas.microsoft.com/office/drawing/2014/main" id="{C0223DFB-FE3F-4256-B1CE-ECB294048181}"/>
              </a:ext>
            </a:extLst>
          </p:cNvPr>
          <p:cNvPicPr>
            <a:picLocks noChangeAspect="1"/>
          </p:cNvPicPr>
          <p:nvPr/>
        </p:nvPicPr>
        <p:blipFill>
          <a:blip r:embed="rId3"/>
          <a:stretch>
            <a:fillRect/>
          </a:stretch>
        </p:blipFill>
        <p:spPr>
          <a:xfrm>
            <a:off x="819150" y="2589613"/>
            <a:ext cx="7425258" cy="4240341"/>
          </a:xfrm>
          <a:prstGeom prst="rect">
            <a:avLst/>
          </a:prstGeom>
        </p:spPr>
      </p:pic>
    </p:spTree>
    <p:extLst>
      <p:ext uri="{BB962C8B-B14F-4D97-AF65-F5344CB8AC3E}">
        <p14:creationId xmlns:p14="http://schemas.microsoft.com/office/powerpoint/2010/main" val="222398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000" dirty="0"/>
              <a:t>Présentation du </a:t>
            </a:r>
            <a:r>
              <a:rPr lang="fr-FR" altLang="fr-FR" sz="2000" dirty="0" err="1"/>
              <a:t>cleaning</a:t>
            </a:r>
            <a:r>
              <a:rPr lang="fr-FR" altLang="fr-FR" sz="2000" dirty="0"/>
              <a:t> effectué, du </a:t>
            </a:r>
            <a:r>
              <a:rPr lang="fr-FR" altLang="fr-FR" sz="2000" dirty="0" err="1"/>
              <a:t>feature</a:t>
            </a:r>
            <a:r>
              <a:rPr lang="fr-FR" altLang="fr-FR" sz="2000" dirty="0"/>
              <a:t> engineering et de l'exploration.</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sp>
        <p:nvSpPr>
          <p:cNvPr id="8" name="Rectangle 5">
            <a:extLst>
              <a:ext uri="{FF2B5EF4-FFF2-40B4-BE49-F238E27FC236}">
                <a16:creationId xmlns:a16="http://schemas.microsoft.com/office/drawing/2014/main" id="{8CB744C0-A68B-42D1-A634-4BDC0A6C3FE7}"/>
              </a:ext>
            </a:extLst>
          </p:cNvPr>
          <p:cNvSpPr txBox="1">
            <a:spLocks noChangeArrowheads="1"/>
          </p:cNvSpPr>
          <p:nvPr/>
        </p:nvSpPr>
        <p:spPr bwMode="auto">
          <a:xfrm>
            <a:off x="1009650" y="2392363"/>
            <a:ext cx="73152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fr-FR" altLang="ko-KR" sz="1400" dirty="0">
                <a:latin typeface="Verdana" panose="020B0604030504040204" pitchFamily="34" charset="0"/>
                <a:ea typeface="굴림" panose="020B0600000101010101" pitchFamily="34" charset="-127"/>
              </a:rPr>
              <a:t>Distribution des variables pour l’année 2018 après </a:t>
            </a:r>
            <a:r>
              <a:rPr lang="fr-FR" altLang="ko-KR" sz="1400" dirty="0" err="1">
                <a:latin typeface="Verdana" panose="020B0604030504040204" pitchFamily="34" charset="0"/>
                <a:ea typeface="굴림" panose="020B0600000101010101" pitchFamily="34" charset="-127"/>
              </a:rPr>
              <a:t>minmaxscaler</a:t>
            </a:r>
            <a:r>
              <a:rPr lang="fr-FR" altLang="ko-KR" sz="1400" dirty="0">
                <a:latin typeface="Verdana" panose="020B0604030504040204" pitchFamily="34" charset="0"/>
                <a:ea typeface="굴림" panose="020B0600000101010101" pitchFamily="34" charset="-127"/>
              </a:rPr>
              <a:t>. </a:t>
            </a:r>
          </a:p>
          <a:p>
            <a:pPr algn="just">
              <a:lnSpc>
                <a:spcPct val="80000"/>
              </a:lnSpc>
            </a:pPr>
            <a:endParaRPr lang="fr-FR" altLang="ko-KR" sz="1400" dirty="0">
              <a:latin typeface="Verdana" panose="020B0604030504040204" pitchFamily="34" charset="0"/>
              <a:ea typeface="굴림" panose="020B0600000101010101" pitchFamily="34" charset="-127"/>
            </a:endParaRPr>
          </a:p>
          <a:p>
            <a:pPr algn="just">
              <a:lnSpc>
                <a:spcPct val="80000"/>
              </a:lnSpc>
            </a:pPr>
            <a:endParaRPr lang="fr-FR" altLang="ko-KR" sz="14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pic>
        <p:nvPicPr>
          <p:cNvPr id="3" name="Image 2">
            <a:extLst>
              <a:ext uri="{FF2B5EF4-FFF2-40B4-BE49-F238E27FC236}">
                <a16:creationId xmlns:a16="http://schemas.microsoft.com/office/drawing/2014/main" id="{514D7ECF-2756-43B3-B7E2-1825E13EAAA6}"/>
              </a:ext>
            </a:extLst>
          </p:cNvPr>
          <p:cNvPicPr>
            <a:picLocks noChangeAspect="1"/>
          </p:cNvPicPr>
          <p:nvPr/>
        </p:nvPicPr>
        <p:blipFill>
          <a:blip r:embed="rId3"/>
          <a:stretch>
            <a:fillRect/>
          </a:stretch>
        </p:blipFill>
        <p:spPr>
          <a:xfrm>
            <a:off x="790575" y="2608303"/>
            <a:ext cx="7343775" cy="4249697"/>
          </a:xfrm>
          <a:prstGeom prst="rect">
            <a:avLst/>
          </a:prstGeom>
        </p:spPr>
      </p:pic>
    </p:spTree>
    <p:extLst>
      <p:ext uri="{BB962C8B-B14F-4D97-AF65-F5344CB8AC3E}">
        <p14:creationId xmlns:p14="http://schemas.microsoft.com/office/powerpoint/2010/main" val="4145582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000" dirty="0"/>
              <a:t>Présentation du </a:t>
            </a:r>
            <a:r>
              <a:rPr lang="fr-FR" altLang="fr-FR" sz="2000" dirty="0" err="1"/>
              <a:t>cleaning</a:t>
            </a:r>
            <a:r>
              <a:rPr lang="fr-FR" altLang="fr-FR" sz="2000" dirty="0"/>
              <a:t> effectué, du </a:t>
            </a:r>
            <a:r>
              <a:rPr lang="fr-FR" altLang="fr-FR" sz="2000" dirty="0" err="1"/>
              <a:t>feature</a:t>
            </a:r>
            <a:r>
              <a:rPr lang="fr-FR" altLang="fr-FR" sz="2000" dirty="0"/>
              <a:t> engineering et de l'exploration.</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sp>
        <p:nvSpPr>
          <p:cNvPr id="8" name="Rectangle 5">
            <a:extLst>
              <a:ext uri="{FF2B5EF4-FFF2-40B4-BE49-F238E27FC236}">
                <a16:creationId xmlns:a16="http://schemas.microsoft.com/office/drawing/2014/main" id="{8CB744C0-A68B-42D1-A634-4BDC0A6C3FE7}"/>
              </a:ext>
            </a:extLst>
          </p:cNvPr>
          <p:cNvSpPr txBox="1">
            <a:spLocks noChangeArrowheads="1"/>
          </p:cNvSpPr>
          <p:nvPr/>
        </p:nvSpPr>
        <p:spPr bwMode="auto">
          <a:xfrm>
            <a:off x="1009650" y="2392363"/>
            <a:ext cx="73152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fr-FR" altLang="ko-KR" sz="1800" dirty="0">
                <a:latin typeface="Verdana" panose="020B0604030504040204" pitchFamily="34" charset="0"/>
                <a:ea typeface="굴림" panose="020B0600000101010101" pitchFamily="34" charset="-127"/>
              </a:rPr>
              <a:t>PCA pour l’année 2016.</a:t>
            </a:r>
          </a:p>
          <a:p>
            <a:pPr algn="just">
              <a:lnSpc>
                <a:spcPct val="80000"/>
              </a:lnSpc>
            </a:pPr>
            <a:r>
              <a:rPr lang="fr-FR" altLang="ko-KR" sz="1800" dirty="0" err="1">
                <a:latin typeface="Verdana" panose="020B0604030504040204" pitchFamily="34" charset="0"/>
                <a:ea typeface="굴림" panose="020B0600000101010101" pitchFamily="34" charset="-127"/>
              </a:rPr>
              <a:t>Standardscaler</a:t>
            </a:r>
            <a:r>
              <a:rPr lang="fr-FR" altLang="ko-KR" sz="1800" dirty="0">
                <a:latin typeface="Verdana" panose="020B0604030504040204" pitchFamily="34" charset="0"/>
                <a:ea typeface="굴림" panose="020B0600000101010101" pitchFamily="34" charset="-127"/>
              </a:rPr>
              <a:t> </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pic>
        <p:nvPicPr>
          <p:cNvPr id="4" name="Image 3">
            <a:extLst>
              <a:ext uri="{FF2B5EF4-FFF2-40B4-BE49-F238E27FC236}">
                <a16:creationId xmlns:a16="http://schemas.microsoft.com/office/drawing/2014/main" id="{57AD487B-61AE-446F-B99E-F98FBB6A27D4}"/>
              </a:ext>
            </a:extLst>
          </p:cNvPr>
          <p:cNvPicPr>
            <a:picLocks noChangeAspect="1"/>
          </p:cNvPicPr>
          <p:nvPr/>
        </p:nvPicPr>
        <p:blipFill>
          <a:blip r:embed="rId3"/>
          <a:stretch>
            <a:fillRect/>
          </a:stretch>
        </p:blipFill>
        <p:spPr>
          <a:xfrm>
            <a:off x="4125564" y="1993686"/>
            <a:ext cx="5018436" cy="4849406"/>
          </a:xfrm>
          <a:prstGeom prst="rect">
            <a:avLst/>
          </a:prstGeom>
        </p:spPr>
      </p:pic>
    </p:spTree>
    <p:extLst>
      <p:ext uri="{BB962C8B-B14F-4D97-AF65-F5344CB8AC3E}">
        <p14:creationId xmlns:p14="http://schemas.microsoft.com/office/powerpoint/2010/main" val="59412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000" dirty="0"/>
              <a:t>Présentation du </a:t>
            </a:r>
            <a:r>
              <a:rPr lang="fr-FR" altLang="fr-FR" sz="2000" dirty="0" err="1"/>
              <a:t>cleaning</a:t>
            </a:r>
            <a:r>
              <a:rPr lang="fr-FR" altLang="fr-FR" sz="2000" dirty="0"/>
              <a:t> effectué, du </a:t>
            </a:r>
            <a:r>
              <a:rPr lang="fr-FR" altLang="fr-FR" sz="2000" dirty="0" err="1"/>
              <a:t>feature</a:t>
            </a:r>
            <a:r>
              <a:rPr lang="fr-FR" altLang="fr-FR" sz="2000" dirty="0"/>
              <a:t> engineering et de l'exploration.</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sp>
        <p:nvSpPr>
          <p:cNvPr id="8" name="Rectangle 5">
            <a:extLst>
              <a:ext uri="{FF2B5EF4-FFF2-40B4-BE49-F238E27FC236}">
                <a16:creationId xmlns:a16="http://schemas.microsoft.com/office/drawing/2014/main" id="{8CB744C0-A68B-42D1-A634-4BDC0A6C3FE7}"/>
              </a:ext>
            </a:extLst>
          </p:cNvPr>
          <p:cNvSpPr txBox="1">
            <a:spLocks noChangeArrowheads="1"/>
          </p:cNvSpPr>
          <p:nvPr/>
        </p:nvSpPr>
        <p:spPr bwMode="auto">
          <a:xfrm>
            <a:off x="1009650" y="2392363"/>
            <a:ext cx="73152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fr-FR" altLang="ko-KR" sz="1800" dirty="0">
                <a:latin typeface="Verdana" panose="020B0604030504040204" pitchFamily="34" charset="0"/>
                <a:ea typeface="굴림" panose="020B0600000101010101" pitchFamily="34" charset="-127"/>
              </a:rPr>
              <a:t>PCA pour l’année 2016.</a:t>
            </a:r>
          </a:p>
          <a:p>
            <a:pPr algn="just">
              <a:lnSpc>
                <a:spcPct val="80000"/>
              </a:lnSpc>
            </a:pP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 </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pic>
        <p:nvPicPr>
          <p:cNvPr id="6" name="Image 5">
            <a:extLst>
              <a:ext uri="{FF2B5EF4-FFF2-40B4-BE49-F238E27FC236}">
                <a16:creationId xmlns:a16="http://schemas.microsoft.com/office/drawing/2014/main" id="{F3FE981E-5923-4B01-ABC6-B2500AEAD17A}"/>
              </a:ext>
            </a:extLst>
          </p:cNvPr>
          <p:cNvPicPr>
            <a:picLocks noChangeAspect="1"/>
          </p:cNvPicPr>
          <p:nvPr/>
        </p:nvPicPr>
        <p:blipFill>
          <a:blip r:embed="rId3"/>
          <a:stretch>
            <a:fillRect/>
          </a:stretch>
        </p:blipFill>
        <p:spPr>
          <a:xfrm>
            <a:off x="4139952" y="1919758"/>
            <a:ext cx="5004049" cy="4938243"/>
          </a:xfrm>
          <a:prstGeom prst="rect">
            <a:avLst/>
          </a:prstGeom>
        </p:spPr>
      </p:pic>
    </p:spTree>
    <p:extLst>
      <p:ext uri="{BB962C8B-B14F-4D97-AF65-F5344CB8AC3E}">
        <p14:creationId xmlns:p14="http://schemas.microsoft.com/office/powerpoint/2010/main" val="1501024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000" dirty="0"/>
              <a:t>Présentation du </a:t>
            </a:r>
            <a:r>
              <a:rPr lang="fr-FR" altLang="fr-FR" sz="2000" dirty="0" err="1"/>
              <a:t>cleaning</a:t>
            </a:r>
            <a:r>
              <a:rPr lang="fr-FR" altLang="fr-FR" sz="2000" dirty="0"/>
              <a:t> effectué, du </a:t>
            </a:r>
            <a:r>
              <a:rPr lang="fr-FR" altLang="fr-FR" sz="2000" dirty="0" err="1"/>
              <a:t>feature</a:t>
            </a:r>
            <a:r>
              <a:rPr lang="fr-FR" altLang="fr-FR" sz="2000" dirty="0"/>
              <a:t> engineering et de l'exploration.</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sp>
        <p:nvSpPr>
          <p:cNvPr id="8" name="Rectangle 5">
            <a:extLst>
              <a:ext uri="{FF2B5EF4-FFF2-40B4-BE49-F238E27FC236}">
                <a16:creationId xmlns:a16="http://schemas.microsoft.com/office/drawing/2014/main" id="{8CB744C0-A68B-42D1-A634-4BDC0A6C3FE7}"/>
              </a:ext>
            </a:extLst>
          </p:cNvPr>
          <p:cNvSpPr txBox="1">
            <a:spLocks noChangeArrowheads="1"/>
          </p:cNvSpPr>
          <p:nvPr/>
        </p:nvSpPr>
        <p:spPr bwMode="auto">
          <a:xfrm>
            <a:off x="1009650" y="2392363"/>
            <a:ext cx="73152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fr-FR" altLang="ko-KR" sz="1800" dirty="0">
                <a:latin typeface="Verdana" panose="020B0604030504040204" pitchFamily="34" charset="0"/>
                <a:ea typeface="굴림" panose="020B0600000101010101" pitchFamily="34" charset="-127"/>
              </a:rPr>
              <a:t>PCA pour l’année 2017.</a:t>
            </a:r>
          </a:p>
          <a:p>
            <a:pPr algn="just">
              <a:lnSpc>
                <a:spcPct val="80000"/>
              </a:lnSpc>
            </a:pPr>
            <a:r>
              <a:rPr lang="fr-FR" altLang="ko-KR" sz="1800" dirty="0" err="1">
                <a:latin typeface="Verdana" panose="020B0604030504040204" pitchFamily="34" charset="0"/>
                <a:ea typeface="굴림" panose="020B0600000101010101" pitchFamily="34" charset="-127"/>
              </a:rPr>
              <a:t>Standardscaler</a:t>
            </a:r>
            <a:r>
              <a:rPr lang="fr-FR" altLang="ko-KR" sz="1800" dirty="0">
                <a:latin typeface="Verdana" panose="020B0604030504040204" pitchFamily="34" charset="0"/>
                <a:ea typeface="굴림" panose="020B0600000101010101" pitchFamily="34" charset="-127"/>
              </a:rPr>
              <a:t> </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pic>
        <p:nvPicPr>
          <p:cNvPr id="3" name="Image 2">
            <a:extLst>
              <a:ext uri="{FF2B5EF4-FFF2-40B4-BE49-F238E27FC236}">
                <a16:creationId xmlns:a16="http://schemas.microsoft.com/office/drawing/2014/main" id="{CE0F5A27-657D-4A49-9CB7-2B84720305CA}"/>
              </a:ext>
            </a:extLst>
          </p:cNvPr>
          <p:cNvPicPr>
            <a:picLocks noChangeAspect="1"/>
          </p:cNvPicPr>
          <p:nvPr/>
        </p:nvPicPr>
        <p:blipFill>
          <a:blip r:embed="rId3"/>
          <a:stretch>
            <a:fillRect/>
          </a:stretch>
        </p:blipFill>
        <p:spPr>
          <a:xfrm>
            <a:off x="4211960" y="2003427"/>
            <a:ext cx="4932040" cy="4854573"/>
          </a:xfrm>
          <a:prstGeom prst="rect">
            <a:avLst/>
          </a:prstGeom>
        </p:spPr>
      </p:pic>
    </p:spTree>
    <p:extLst>
      <p:ext uri="{BB962C8B-B14F-4D97-AF65-F5344CB8AC3E}">
        <p14:creationId xmlns:p14="http://schemas.microsoft.com/office/powerpoint/2010/main" val="1374796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000" dirty="0"/>
              <a:t>Présentation du </a:t>
            </a:r>
            <a:r>
              <a:rPr lang="fr-FR" altLang="fr-FR" sz="2000" dirty="0" err="1"/>
              <a:t>cleaning</a:t>
            </a:r>
            <a:r>
              <a:rPr lang="fr-FR" altLang="fr-FR" sz="2000" dirty="0"/>
              <a:t> effectué, du </a:t>
            </a:r>
            <a:r>
              <a:rPr lang="fr-FR" altLang="fr-FR" sz="2000" dirty="0" err="1"/>
              <a:t>feature</a:t>
            </a:r>
            <a:r>
              <a:rPr lang="fr-FR" altLang="fr-FR" sz="2000" dirty="0"/>
              <a:t> engineering et de l'exploration.</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sp>
        <p:nvSpPr>
          <p:cNvPr id="8" name="Rectangle 5">
            <a:extLst>
              <a:ext uri="{FF2B5EF4-FFF2-40B4-BE49-F238E27FC236}">
                <a16:creationId xmlns:a16="http://schemas.microsoft.com/office/drawing/2014/main" id="{8CB744C0-A68B-42D1-A634-4BDC0A6C3FE7}"/>
              </a:ext>
            </a:extLst>
          </p:cNvPr>
          <p:cNvSpPr txBox="1">
            <a:spLocks noChangeArrowheads="1"/>
          </p:cNvSpPr>
          <p:nvPr/>
        </p:nvSpPr>
        <p:spPr bwMode="auto">
          <a:xfrm>
            <a:off x="1009650" y="2392363"/>
            <a:ext cx="73152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fr-FR" altLang="ko-KR" sz="1800" dirty="0">
                <a:latin typeface="Verdana" panose="020B0604030504040204" pitchFamily="34" charset="0"/>
                <a:ea typeface="굴림" panose="020B0600000101010101" pitchFamily="34" charset="-127"/>
              </a:rPr>
              <a:t>PCA pour l’année 2017.</a:t>
            </a:r>
          </a:p>
          <a:p>
            <a:pPr algn="just">
              <a:lnSpc>
                <a:spcPct val="80000"/>
              </a:lnSpc>
            </a:pP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 </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pic>
        <p:nvPicPr>
          <p:cNvPr id="4" name="Image 3">
            <a:extLst>
              <a:ext uri="{FF2B5EF4-FFF2-40B4-BE49-F238E27FC236}">
                <a16:creationId xmlns:a16="http://schemas.microsoft.com/office/drawing/2014/main" id="{B2317634-68B8-49FB-852D-7011B087E6B6}"/>
              </a:ext>
            </a:extLst>
          </p:cNvPr>
          <p:cNvPicPr>
            <a:picLocks noChangeAspect="1"/>
          </p:cNvPicPr>
          <p:nvPr/>
        </p:nvPicPr>
        <p:blipFill>
          <a:blip r:embed="rId3"/>
          <a:stretch>
            <a:fillRect/>
          </a:stretch>
        </p:blipFill>
        <p:spPr>
          <a:xfrm>
            <a:off x="4119414" y="2132856"/>
            <a:ext cx="5024586" cy="4725143"/>
          </a:xfrm>
          <a:prstGeom prst="rect">
            <a:avLst/>
          </a:prstGeom>
        </p:spPr>
      </p:pic>
    </p:spTree>
    <p:extLst>
      <p:ext uri="{BB962C8B-B14F-4D97-AF65-F5344CB8AC3E}">
        <p14:creationId xmlns:p14="http://schemas.microsoft.com/office/powerpoint/2010/main" val="3527342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000" dirty="0"/>
              <a:t>Présentation du </a:t>
            </a:r>
            <a:r>
              <a:rPr lang="fr-FR" altLang="fr-FR" sz="2000" dirty="0" err="1"/>
              <a:t>cleaning</a:t>
            </a:r>
            <a:r>
              <a:rPr lang="fr-FR" altLang="fr-FR" sz="2000" dirty="0"/>
              <a:t> effectué, du </a:t>
            </a:r>
            <a:r>
              <a:rPr lang="fr-FR" altLang="fr-FR" sz="2000" dirty="0" err="1"/>
              <a:t>feature</a:t>
            </a:r>
            <a:r>
              <a:rPr lang="fr-FR" altLang="fr-FR" sz="2000" dirty="0"/>
              <a:t> engineering et de l'exploration.</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sp>
        <p:nvSpPr>
          <p:cNvPr id="8" name="Rectangle 5">
            <a:extLst>
              <a:ext uri="{FF2B5EF4-FFF2-40B4-BE49-F238E27FC236}">
                <a16:creationId xmlns:a16="http://schemas.microsoft.com/office/drawing/2014/main" id="{8CB744C0-A68B-42D1-A634-4BDC0A6C3FE7}"/>
              </a:ext>
            </a:extLst>
          </p:cNvPr>
          <p:cNvSpPr txBox="1">
            <a:spLocks noChangeArrowheads="1"/>
          </p:cNvSpPr>
          <p:nvPr/>
        </p:nvSpPr>
        <p:spPr bwMode="auto">
          <a:xfrm>
            <a:off x="1009650" y="2392363"/>
            <a:ext cx="73152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fr-FR" altLang="ko-KR" sz="1800" dirty="0">
                <a:latin typeface="Verdana" panose="020B0604030504040204" pitchFamily="34" charset="0"/>
                <a:ea typeface="굴림" panose="020B0600000101010101" pitchFamily="34" charset="-127"/>
              </a:rPr>
              <a:t>PCA pour l’année 2018.</a:t>
            </a:r>
          </a:p>
          <a:p>
            <a:pPr algn="just">
              <a:lnSpc>
                <a:spcPct val="80000"/>
              </a:lnSpc>
            </a:pPr>
            <a:r>
              <a:rPr lang="fr-FR" altLang="ko-KR" sz="1800" dirty="0" err="1">
                <a:latin typeface="Verdana" panose="020B0604030504040204" pitchFamily="34" charset="0"/>
                <a:ea typeface="굴림" panose="020B0600000101010101" pitchFamily="34" charset="-127"/>
              </a:rPr>
              <a:t>Standardscaler</a:t>
            </a:r>
            <a:r>
              <a:rPr lang="fr-FR" altLang="ko-KR" sz="1800" dirty="0">
                <a:latin typeface="Verdana" panose="020B0604030504040204" pitchFamily="34" charset="0"/>
                <a:ea typeface="굴림" panose="020B0600000101010101" pitchFamily="34" charset="-127"/>
              </a:rPr>
              <a:t> </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pic>
        <p:nvPicPr>
          <p:cNvPr id="3" name="Image 2">
            <a:extLst>
              <a:ext uri="{FF2B5EF4-FFF2-40B4-BE49-F238E27FC236}">
                <a16:creationId xmlns:a16="http://schemas.microsoft.com/office/drawing/2014/main" id="{F3F1F2B7-020F-4A5A-8B7D-861AE40BD487}"/>
              </a:ext>
            </a:extLst>
          </p:cNvPr>
          <p:cNvPicPr>
            <a:picLocks noChangeAspect="1"/>
          </p:cNvPicPr>
          <p:nvPr/>
        </p:nvPicPr>
        <p:blipFill>
          <a:blip r:embed="rId3"/>
          <a:stretch>
            <a:fillRect/>
          </a:stretch>
        </p:blipFill>
        <p:spPr>
          <a:xfrm>
            <a:off x="4139952" y="1988370"/>
            <a:ext cx="5004048" cy="4874336"/>
          </a:xfrm>
          <a:prstGeom prst="rect">
            <a:avLst/>
          </a:prstGeom>
        </p:spPr>
      </p:pic>
    </p:spTree>
    <p:extLst>
      <p:ext uri="{BB962C8B-B14F-4D97-AF65-F5344CB8AC3E}">
        <p14:creationId xmlns:p14="http://schemas.microsoft.com/office/powerpoint/2010/main" val="3906351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000" dirty="0"/>
              <a:t>Présentation du </a:t>
            </a:r>
            <a:r>
              <a:rPr lang="fr-FR" altLang="fr-FR" sz="2000" dirty="0" err="1"/>
              <a:t>cleaning</a:t>
            </a:r>
            <a:r>
              <a:rPr lang="fr-FR" altLang="fr-FR" sz="2000" dirty="0"/>
              <a:t> effectué, du </a:t>
            </a:r>
            <a:r>
              <a:rPr lang="fr-FR" altLang="fr-FR" sz="2000" dirty="0" err="1"/>
              <a:t>feature</a:t>
            </a:r>
            <a:r>
              <a:rPr lang="fr-FR" altLang="fr-FR" sz="2000" dirty="0"/>
              <a:t> engineering et de l'exploration.</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sp>
        <p:nvSpPr>
          <p:cNvPr id="8" name="Rectangle 5">
            <a:extLst>
              <a:ext uri="{FF2B5EF4-FFF2-40B4-BE49-F238E27FC236}">
                <a16:creationId xmlns:a16="http://schemas.microsoft.com/office/drawing/2014/main" id="{8CB744C0-A68B-42D1-A634-4BDC0A6C3FE7}"/>
              </a:ext>
            </a:extLst>
          </p:cNvPr>
          <p:cNvSpPr txBox="1">
            <a:spLocks noChangeArrowheads="1"/>
          </p:cNvSpPr>
          <p:nvPr/>
        </p:nvSpPr>
        <p:spPr bwMode="auto">
          <a:xfrm>
            <a:off x="1009650" y="2392363"/>
            <a:ext cx="73152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fr-FR" altLang="ko-KR" sz="1800" dirty="0">
                <a:latin typeface="Verdana" panose="020B0604030504040204" pitchFamily="34" charset="0"/>
                <a:ea typeface="굴림" panose="020B0600000101010101" pitchFamily="34" charset="-127"/>
              </a:rPr>
              <a:t>PCA pour l’année 2018.</a:t>
            </a:r>
          </a:p>
          <a:p>
            <a:pPr algn="just">
              <a:lnSpc>
                <a:spcPct val="80000"/>
              </a:lnSpc>
            </a:pP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 </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pic>
        <p:nvPicPr>
          <p:cNvPr id="4" name="Image 3">
            <a:extLst>
              <a:ext uri="{FF2B5EF4-FFF2-40B4-BE49-F238E27FC236}">
                <a16:creationId xmlns:a16="http://schemas.microsoft.com/office/drawing/2014/main" id="{E5353DA6-01AD-4610-9CED-417F1B166565}"/>
              </a:ext>
            </a:extLst>
          </p:cNvPr>
          <p:cNvPicPr>
            <a:picLocks noChangeAspect="1"/>
          </p:cNvPicPr>
          <p:nvPr/>
        </p:nvPicPr>
        <p:blipFill>
          <a:blip r:embed="rId3"/>
          <a:stretch>
            <a:fillRect/>
          </a:stretch>
        </p:blipFill>
        <p:spPr>
          <a:xfrm>
            <a:off x="4142024" y="2132856"/>
            <a:ext cx="5001976" cy="4725144"/>
          </a:xfrm>
          <a:prstGeom prst="rect">
            <a:avLst/>
          </a:prstGeom>
        </p:spPr>
      </p:pic>
    </p:spTree>
    <p:extLst>
      <p:ext uri="{BB962C8B-B14F-4D97-AF65-F5344CB8AC3E}">
        <p14:creationId xmlns:p14="http://schemas.microsoft.com/office/powerpoint/2010/main" val="1306771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000" dirty="0"/>
              <a:t>Présentation du </a:t>
            </a:r>
            <a:r>
              <a:rPr lang="fr-FR" altLang="fr-FR" sz="2000" dirty="0" err="1"/>
              <a:t>cleaning</a:t>
            </a:r>
            <a:r>
              <a:rPr lang="fr-FR" altLang="fr-FR" sz="2000" dirty="0"/>
              <a:t> effectué, du </a:t>
            </a:r>
            <a:r>
              <a:rPr lang="fr-FR" altLang="fr-FR" sz="2000" dirty="0" err="1"/>
              <a:t>feature</a:t>
            </a:r>
            <a:r>
              <a:rPr lang="fr-FR" altLang="fr-FR" sz="2000" dirty="0"/>
              <a:t> engineering et de l'exploration.</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pic>
        <p:nvPicPr>
          <p:cNvPr id="7" name="Image 6">
            <a:extLst>
              <a:ext uri="{FF2B5EF4-FFF2-40B4-BE49-F238E27FC236}">
                <a16:creationId xmlns:a16="http://schemas.microsoft.com/office/drawing/2014/main" id="{736D8D0A-D9A2-4902-BA51-E44D245D29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3018015"/>
            <a:ext cx="6027655" cy="3627261"/>
          </a:xfrm>
          <a:prstGeom prst="rect">
            <a:avLst/>
          </a:prstGeom>
        </p:spPr>
      </p:pic>
      <p:sp>
        <p:nvSpPr>
          <p:cNvPr id="8" name="Rectangle 5">
            <a:extLst>
              <a:ext uri="{FF2B5EF4-FFF2-40B4-BE49-F238E27FC236}">
                <a16:creationId xmlns:a16="http://schemas.microsoft.com/office/drawing/2014/main" id="{8CB744C0-A68B-42D1-A634-4BDC0A6C3FE7}"/>
              </a:ext>
            </a:extLst>
          </p:cNvPr>
          <p:cNvSpPr txBox="1">
            <a:spLocks noChangeArrowheads="1"/>
          </p:cNvSpPr>
          <p:nvPr/>
        </p:nvSpPr>
        <p:spPr bwMode="auto">
          <a:xfrm>
            <a:off x="1009650" y="2303594"/>
            <a:ext cx="73152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r>
              <a:rPr lang="fr-FR" altLang="ko-KR" sz="1800">
                <a:latin typeface="Verdana" panose="020B0604030504040204" pitchFamily="34" charset="0"/>
                <a:ea typeface="굴림" panose="020B0600000101010101" pitchFamily="34" charset="-127"/>
              </a:rPr>
              <a:t>Jointure en fonction des id </a:t>
            </a:r>
            <a:r>
              <a:rPr lang="fr-FR" altLang="ko-KR" sz="1800" dirty="0">
                <a:latin typeface="Verdana" panose="020B0604030504040204" pitchFamily="34" charset="0"/>
                <a:ea typeface="굴림" panose="020B0600000101010101" pitchFamily="34" charset="-127"/>
              </a:rPr>
              <a:t>des </a:t>
            </a:r>
            <a:r>
              <a:rPr lang="fr-FR" altLang="ko-KR" sz="1800" dirty="0" err="1">
                <a:latin typeface="Verdana" panose="020B0604030504040204" pitchFamily="34" charset="0"/>
                <a:ea typeface="굴림" panose="020B0600000101010101" pitchFamily="34" charset="-127"/>
              </a:rPr>
              <a:t>datasets</a:t>
            </a:r>
            <a:r>
              <a:rPr lang="fr-FR" altLang="ko-KR" sz="1800" dirty="0">
                <a:latin typeface="Verdana" panose="020B0604030504040204" pitchFamily="34" charset="0"/>
                <a:ea typeface="굴림" panose="020B0600000101010101" pitchFamily="34" charset="-127"/>
              </a:rPr>
              <a:t> produits et clients sont les plus pertinents pour la segmentation client. </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spTree>
    <p:extLst>
      <p:ext uri="{BB962C8B-B14F-4D97-AF65-F5344CB8AC3E}">
        <p14:creationId xmlns:p14="http://schemas.microsoft.com/office/powerpoint/2010/main" val="3264456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000" dirty="0"/>
              <a:t>Contexte et objectifs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endParaRPr lang="fr-FR" altLang="ko-KR" sz="1800" dirty="0">
              <a:latin typeface="Verdana" panose="020B0604030504040204" pitchFamily="34" charset="0"/>
              <a:ea typeface="굴림" panose="020B0600000101010101" pitchFamily="34" charset="-127"/>
            </a:endParaRPr>
          </a:p>
          <a:p>
            <a:pPr algn="just">
              <a:lnSpc>
                <a:spcPct val="80000"/>
              </a:lnSpc>
            </a:pPr>
            <a:r>
              <a:rPr lang="fr-FR" altLang="ko-KR" sz="1800" dirty="0">
                <a:latin typeface="Verdana" panose="020B0604030504040204" pitchFamily="34" charset="0"/>
                <a:ea typeface="굴림" panose="020B0600000101010101" pitchFamily="34" charset="-127"/>
              </a:rPr>
              <a:t>La société </a:t>
            </a:r>
            <a:r>
              <a:rPr lang="fr-FR" altLang="ko-KR" sz="1800" dirty="0" err="1">
                <a:latin typeface="Verdana" panose="020B0604030504040204" pitchFamily="34" charset="0"/>
                <a:ea typeface="굴림" panose="020B0600000101010101" pitchFamily="34" charset="-127"/>
              </a:rPr>
              <a:t>Olist</a:t>
            </a:r>
            <a:r>
              <a:rPr lang="fr-FR" altLang="ko-KR" sz="1800" dirty="0">
                <a:latin typeface="Verdana" panose="020B0604030504040204" pitchFamily="34" charset="0"/>
                <a:ea typeface="굴림" panose="020B0600000101010101" pitchFamily="34" charset="-127"/>
              </a:rPr>
              <a:t> spécialiste en solution de vente sur les marketplaces en ligne, souhaite réaliser un projet de segmentation des clients qu’elle pourra utiliser au quotidien pour leurs campagnes de communication. </a:t>
            </a:r>
          </a:p>
          <a:p>
            <a:pPr algn="just">
              <a:lnSpc>
                <a:spcPct val="80000"/>
              </a:lnSpc>
            </a:pPr>
            <a:endParaRPr lang="fr-FR" altLang="ko-KR" sz="1800" dirty="0">
              <a:latin typeface="Verdana" panose="020B0604030504040204" pitchFamily="34" charset="0"/>
              <a:ea typeface="굴림" panose="020B0600000101010101" pitchFamily="34" charset="-127"/>
            </a:endParaRPr>
          </a:p>
          <a:p>
            <a:pPr algn="just">
              <a:lnSpc>
                <a:spcPct val="80000"/>
              </a:lnSpc>
            </a:pPr>
            <a:endParaRPr lang="fr-FR" altLang="ko-KR" sz="1800" dirty="0">
              <a:latin typeface="Verdana" panose="020B0604030504040204" pitchFamily="34" charset="0"/>
              <a:ea typeface="굴림" panose="020B0600000101010101" pitchFamily="34" charset="-127"/>
            </a:endParaRPr>
          </a:p>
          <a:p>
            <a:pPr algn="just">
              <a:lnSpc>
                <a:spcPct val="80000"/>
              </a:lnSpc>
            </a:pPr>
            <a:r>
              <a:rPr lang="fr-FR" altLang="ko-KR" sz="1800" dirty="0">
                <a:latin typeface="Verdana" panose="020B0604030504040204" pitchFamily="34" charset="0"/>
                <a:ea typeface="굴림" panose="020B0600000101010101" pitchFamily="34" charset="-127"/>
              </a:rPr>
              <a:t>Réaliser une analyse exploratoire du jeu de données et un algorithme de segmentation des clients.</a:t>
            </a:r>
          </a:p>
          <a:p>
            <a:pPr algn="just">
              <a:lnSpc>
                <a:spcPct val="80000"/>
              </a:lnSpc>
            </a:pPr>
            <a:endParaRPr lang="fr-FR" altLang="ko-KR" sz="1800" dirty="0">
              <a:latin typeface="Verdana" panose="020B0604030504040204" pitchFamily="34" charset="0"/>
              <a:ea typeface="굴림" panose="020B0600000101010101" pitchFamily="34" charset="-127"/>
            </a:endParaRPr>
          </a:p>
          <a:p>
            <a:pPr algn="just">
              <a:lnSpc>
                <a:spcPct val="80000"/>
              </a:lnSpc>
            </a:pPr>
            <a:endParaRPr lang="fr-FR" altLang="ko-KR" sz="1800" dirty="0">
              <a:latin typeface="Verdana" panose="020B0604030504040204" pitchFamily="34" charset="0"/>
              <a:ea typeface="굴림" panose="020B0600000101010101" pitchFamily="34" charset="-127"/>
            </a:endParaRPr>
          </a:p>
          <a:p>
            <a:pPr algn="just">
              <a:lnSpc>
                <a:spcPct val="80000"/>
              </a:lnSpc>
            </a:pPr>
            <a:r>
              <a:rPr lang="fr-FR" altLang="ko-KR" sz="1800" dirty="0">
                <a:latin typeface="Verdana" panose="020B0604030504040204" pitchFamily="34" charset="0"/>
                <a:ea typeface="굴림" panose="020B0600000101010101" pitchFamily="34" charset="-127"/>
              </a:rPr>
              <a:t>Proposer un contrat de maintenance basé sur une analyse de la stabilité de la segmentation au cours du temps.</a:t>
            </a: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000" dirty="0"/>
              <a:t>Présentation du </a:t>
            </a:r>
            <a:r>
              <a:rPr lang="fr-FR" altLang="fr-FR" sz="2000" dirty="0" err="1"/>
              <a:t>cleaning</a:t>
            </a:r>
            <a:r>
              <a:rPr lang="fr-FR" altLang="fr-FR" sz="2000" dirty="0"/>
              <a:t> effectué, du </a:t>
            </a:r>
            <a:r>
              <a:rPr lang="fr-FR" altLang="fr-FR" sz="2000" dirty="0" err="1"/>
              <a:t>feature</a:t>
            </a:r>
            <a:r>
              <a:rPr lang="fr-FR" altLang="fr-FR" sz="2000" dirty="0"/>
              <a:t> engineering et de l'exploration.</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r>
              <a:rPr lang="fr-FR" altLang="ko-KR" sz="1800" dirty="0">
                <a:latin typeface="Verdana" panose="020B0604030504040204" pitchFamily="34" charset="0"/>
                <a:ea typeface="굴림" panose="020B0600000101010101" pitchFamily="34" charset="-127"/>
              </a:rPr>
              <a:t>Nettoyage des Nan. </a:t>
            </a:r>
          </a:p>
          <a:p>
            <a:pPr algn="just">
              <a:lnSpc>
                <a:spcPct val="80000"/>
              </a:lnSpc>
            </a:pPr>
            <a:endParaRPr lang="fr-FR" altLang="ko-KR" sz="1800" dirty="0">
              <a:latin typeface="Verdana" panose="020B0604030504040204" pitchFamily="34" charset="0"/>
              <a:ea typeface="굴림" panose="020B0600000101010101" pitchFamily="34" charset="-127"/>
            </a:endParaRPr>
          </a:p>
          <a:p>
            <a:pPr algn="just">
              <a:lnSpc>
                <a:spcPct val="80000"/>
              </a:lnSpc>
            </a:pPr>
            <a:endParaRPr lang="fr-FR" altLang="ko-KR" sz="1800" dirty="0">
              <a:latin typeface="Verdana" panose="020B0604030504040204" pitchFamily="34" charset="0"/>
              <a:ea typeface="굴림" panose="020B0600000101010101" pitchFamily="34" charset="-127"/>
            </a:endParaRPr>
          </a:p>
          <a:p>
            <a:pPr algn="just">
              <a:lnSpc>
                <a:spcPct val="80000"/>
              </a:lnSpc>
            </a:pPr>
            <a:endParaRPr lang="fr-FR" altLang="ko-KR" sz="1800" dirty="0">
              <a:latin typeface="Verdana" panose="020B0604030504040204" pitchFamily="34" charset="0"/>
              <a:ea typeface="굴림" panose="020B0600000101010101" pitchFamily="34" charset="-127"/>
            </a:endParaRPr>
          </a:p>
          <a:p>
            <a:pPr algn="just">
              <a:lnSpc>
                <a:spcPct val="80000"/>
              </a:lnSpc>
            </a:pPr>
            <a:r>
              <a:rPr lang="fr-FR" altLang="ko-KR" sz="1800" dirty="0">
                <a:latin typeface="Verdana" panose="020B0604030504040204" pitchFamily="34" charset="0"/>
                <a:ea typeface="굴림" panose="020B0600000101010101" pitchFamily="34" charset="-127"/>
              </a:rPr>
              <a:t>Suppression des doublons en conservant le dernier. </a:t>
            </a:r>
          </a:p>
          <a:p>
            <a:pPr algn="just">
              <a:lnSpc>
                <a:spcPct val="80000"/>
              </a:lnSpc>
            </a:pPr>
            <a:endParaRPr lang="fr-FR" altLang="ko-KR" sz="1800" dirty="0">
              <a:latin typeface="Verdana" panose="020B0604030504040204" pitchFamily="34" charset="0"/>
              <a:ea typeface="굴림" panose="020B0600000101010101" pitchFamily="34" charset="-127"/>
            </a:endParaRPr>
          </a:p>
          <a:p>
            <a:pPr algn="just">
              <a:lnSpc>
                <a:spcPct val="80000"/>
              </a:lnSpc>
            </a:pPr>
            <a:endParaRPr lang="fr-FR" altLang="ko-KR" sz="1800" dirty="0">
              <a:latin typeface="Verdana" panose="020B0604030504040204" pitchFamily="34" charset="0"/>
              <a:ea typeface="굴림" panose="020B0600000101010101" pitchFamily="34" charset="-127"/>
            </a:endParaRPr>
          </a:p>
          <a:p>
            <a:pPr algn="just">
              <a:lnSpc>
                <a:spcPct val="80000"/>
              </a:lnSpc>
            </a:pPr>
            <a:endParaRPr lang="fr-FR" altLang="ko-KR" sz="1800" dirty="0">
              <a:latin typeface="Verdana" panose="020B0604030504040204" pitchFamily="34" charset="0"/>
              <a:ea typeface="굴림" panose="020B0600000101010101" pitchFamily="34" charset="-127"/>
            </a:endParaRPr>
          </a:p>
          <a:p>
            <a:pPr algn="just">
              <a:lnSpc>
                <a:spcPct val="80000"/>
              </a:lnSpc>
            </a:pPr>
            <a:r>
              <a:rPr lang="fr-FR" altLang="ko-KR" sz="1800" dirty="0">
                <a:latin typeface="Verdana" panose="020B0604030504040204" pitchFamily="34" charset="0"/>
                <a:ea typeface="굴림" panose="020B0600000101010101" pitchFamily="34" charset="-127"/>
              </a:rPr>
              <a:t>A chaque itération d’essai du modèle  on retire les variables les moins informatives jusqu'à obtenir un nombre de variables très réduit.</a:t>
            </a:r>
          </a:p>
          <a:p>
            <a:pPr>
              <a:lnSpc>
                <a:spcPct val="80000"/>
              </a:lnSpc>
            </a:pPr>
            <a:endParaRPr lang="ru-RU" altLang="fr-FR" sz="2000" dirty="0"/>
          </a:p>
        </p:txBody>
      </p:sp>
    </p:spTree>
    <p:extLst>
      <p:ext uri="{BB962C8B-B14F-4D97-AF65-F5344CB8AC3E}">
        <p14:creationId xmlns:p14="http://schemas.microsoft.com/office/powerpoint/2010/main" val="125382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000" dirty="0"/>
              <a:t>Présentation du </a:t>
            </a:r>
            <a:r>
              <a:rPr lang="fr-FR" altLang="fr-FR" sz="2000" dirty="0" err="1"/>
              <a:t>cleaning</a:t>
            </a:r>
            <a:r>
              <a:rPr lang="fr-FR" altLang="fr-FR" sz="2000" dirty="0"/>
              <a:t> effectué, du </a:t>
            </a:r>
            <a:r>
              <a:rPr lang="fr-FR" altLang="fr-FR" sz="2000" dirty="0" err="1"/>
              <a:t>feature</a:t>
            </a:r>
            <a:r>
              <a:rPr lang="fr-FR" altLang="fr-FR" sz="2000" dirty="0"/>
              <a:t> engineering et de l'exploration.</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pic>
        <p:nvPicPr>
          <p:cNvPr id="4" name="Image 3">
            <a:extLst>
              <a:ext uri="{FF2B5EF4-FFF2-40B4-BE49-F238E27FC236}">
                <a16:creationId xmlns:a16="http://schemas.microsoft.com/office/drawing/2014/main" id="{4896A3F0-4163-44FD-A7D4-D5FE31DC46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3330219"/>
            <a:ext cx="2102100" cy="3277915"/>
          </a:xfrm>
          <a:prstGeom prst="rect">
            <a:avLst/>
          </a:prstGeom>
        </p:spPr>
      </p:pic>
      <p:pic>
        <p:nvPicPr>
          <p:cNvPr id="3" name="Image 2">
            <a:extLst>
              <a:ext uri="{FF2B5EF4-FFF2-40B4-BE49-F238E27FC236}">
                <a16:creationId xmlns:a16="http://schemas.microsoft.com/office/drawing/2014/main" id="{EB2CF807-4802-4CAE-B9DD-D8A1C6B1A5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928" y="3330219"/>
            <a:ext cx="3384376" cy="3205902"/>
          </a:xfrm>
          <a:prstGeom prst="rect">
            <a:avLst/>
          </a:prstGeom>
        </p:spPr>
      </p:pic>
      <p:sp>
        <p:nvSpPr>
          <p:cNvPr id="6" name="Rectangle 5">
            <a:extLst>
              <a:ext uri="{FF2B5EF4-FFF2-40B4-BE49-F238E27FC236}">
                <a16:creationId xmlns:a16="http://schemas.microsoft.com/office/drawing/2014/main" id="{86DD0A89-F023-478B-8DCD-0EEF82EECBB9}"/>
              </a:ext>
            </a:extLst>
          </p:cNvPr>
          <p:cNvSpPr txBox="1">
            <a:spLocks noChangeArrowheads="1"/>
          </p:cNvSpPr>
          <p:nvPr/>
        </p:nvSpPr>
        <p:spPr bwMode="auto">
          <a:xfrm>
            <a:off x="1010349" y="2330450"/>
            <a:ext cx="73152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r>
              <a:rPr lang="fr-FR" altLang="ko-KR" sz="1800" dirty="0">
                <a:latin typeface="Verdana" panose="020B0604030504040204" pitchFamily="34" charset="0"/>
                <a:ea typeface="굴림" panose="020B0600000101010101" pitchFamily="34" charset="-127"/>
              </a:rPr>
              <a:t>Encodage personnalisé en regroupant les états du Brésil en 5 Régions. </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spTree>
    <p:extLst>
      <p:ext uri="{BB962C8B-B14F-4D97-AF65-F5344CB8AC3E}">
        <p14:creationId xmlns:p14="http://schemas.microsoft.com/office/powerpoint/2010/main" val="2963409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000" dirty="0"/>
              <a:t>Présentation du </a:t>
            </a:r>
            <a:r>
              <a:rPr lang="fr-FR" altLang="fr-FR" sz="2000" dirty="0" err="1"/>
              <a:t>cleaning</a:t>
            </a:r>
            <a:r>
              <a:rPr lang="fr-FR" altLang="fr-FR" sz="2000" dirty="0"/>
              <a:t> effectué, du </a:t>
            </a:r>
            <a:r>
              <a:rPr lang="fr-FR" altLang="fr-FR" sz="2000" dirty="0" err="1"/>
              <a:t>feature</a:t>
            </a:r>
            <a:r>
              <a:rPr lang="fr-FR" altLang="fr-FR" sz="2000" dirty="0"/>
              <a:t> engineering et de l'exploration.</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sp>
        <p:nvSpPr>
          <p:cNvPr id="6" name="Rectangle 5">
            <a:extLst>
              <a:ext uri="{FF2B5EF4-FFF2-40B4-BE49-F238E27FC236}">
                <a16:creationId xmlns:a16="http://schemas.microsoft.com/office/drawing/2014/main" id="{86DD0A89-F023-478B-8DCD-0EEF82EECBB9}"/>
              </a:ext>
            </a:extLst>
          </p:cNvPr>
          <p:cNvSpPr txBox="1">
            <a:spLocks noChangeArrowheads="1"/>
          </p:cNvSpPr>
          <p:nvPr/>
        </p:nvSpPr>
        <p:spPr bwMode="auto">
          <a:xfrm>
            <a:off x="1009650" y="2342384"/>
            <a:ext cx="752279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fr-FR" altLang="ko-KR" sz="1600" dirty="0">
                <a:latin typeface="Verdana" panose="020B0604030504040204" pitchFamily="34" charset="0"/>
                <a:ea typeface="굴림" panose="020B0600000101010101" pitchFamily="34" charset="-127"/>
              </a:rPr>
              <a:t>Encodage personnalisé en regroupant les produits en 8 types de produits. </a:t>
            </a:r>
          </a:p>
          <a:p>
            <a:pPr algn="just">
              <a:lnSpc>
                <a:spcPct val="80000"/>
              </a:lnSpc>
            </a:pPr>
            <a:endParaRPr lang="fr-FR" altLang="ko-KR" sz="1000" dirty="0">
              <a:latin typeface="Verdana" panose="020B0604030504040204" pitchFamily="34" charset="0"/>
              <a:ea typeface="굴림" panose="020B0600000101010101" pitchFamily="34" charset="-127"/>
            </a:endParaRPr>
          </a:p>
          <a:p>
            <a:pPr>
              <a:lnSpc>
                <a:spcPct val="80000"/>
              </a:lnSpc>
            </a:pPr>
            <a:r>
              <a:rPr lang="fr-FR" altLang="ko-KR" sz="1000" b="1" dirty="0">
                <a:latin typeface="Verdana" panose="020B0604030504040204" pitchFamily="34" charset="0"/>
                <a:ea typeface="굴림" panose="020B0600000101010101" pitchFamily="34" charset="-127"/>
              </a:rPr>
              <a:t>Alimentation et boissons :</a:t>
            </a:r>
            <a:r>
              <a:rPr lang="fr-FR" altLang="ko-KR" sz="1000" dirty="0">
                <a:latin typeface="Verdana" panose="020B0604030504040204" pitchFamily="34" charset="0"/>
                <a:ea typeface="굴림" panose="020B0600000101010101" pitchFamily="34" charset="-127"/>
              </a:rPr>
              <a:t> </a:t>
            </a:r>
          </a:p>
          <a:p>
            <a:pPr lvl="1">
              <a:lnSpc>
                <a:spcPct val="80000"/>
              </a:lnSpc>
            </a:pPr>
            <a:r>
              <a:rPr lang="fr-FR" altLang="ko-KR" sz="1000" dirty="0">
                <a:latin typeface="Verdana" panose="020B0604030504040204" pitchFamily="34" charset="0"/>
                <a:ea typeface="굴림" panose="020B0600000101010101" pitchFamily="34" charset="-127"/>
              </a:rPr>
              <a:t>'</a:t>
            </a:r>
            <a:r>
              <a:rPr lang="fr-FR" altLang="ko-KR" sz="1000" dirty="0" err="1">
                <a:latin typeface="Verdana" panose="020B0604030504040204" pitchFamily="34" charset="0"/>
                <a:ea typeface="굴림" panose="020B0600000101010101" pitchFamily="34" charset="-127"/>
              </a:rPr>
              <a:t>bebidas</a:t>
            </a:r>
            <a:r>
              <a:rPr lang="fr-FR" altLang="ko-KR" sz="1000" dirty="0">
                <a:latin typeface="Verdana" panose="020B0604030504040204" pitchFamily="34" charset="0"/>
                <a:ea typeface="굴림" panose="020B0600000101010101" pitchFamily="34" charset="-127"/>
              </a:rPr>
              <a:t>';'</a:t>
            </a:r>
            <a:r>
              <a:rPr lang="fr-FR" altLang="ko-KR" sz="1000" dirty="0" err="1">
                <a:latin typeface="Verdana" panose="020B0604030504040204" pitchFamily="34" charset="0"/>
                <a:ea typeface="굴림" panose="020B0600000101010101" pitchFamily="34" charset="-127"/>
              </a:rPr>
              <a:t>alimentos</a:t>
            </a:r>
            <a:r>
              <a:rPr lang="fr-FR" altLang="ko-KR" sz="1000" dirty="0">
                <a:latin typeface="Verdana" panose="020B0604030504040204" pitchFamily="34" charset="0"/>
                <a:ea typeface="굴림" panose="020B0600000101010101" pitchFamily="34" charset="-127"/>
              </a:rPr>
              <a:t>';'</a:t>
            </a:r>
            <a:r>
              <a:rPr lang="fr-FR" altLang="ko-KR" sz="1000" dirty="0" err="1">
                <a:latin typeface="Verdana" panose="020B0604030504040204" pitchFamily="34" charset="0"/>
                <a:ea typeface="굴림" panose="020B0600000101010101" pitchFamily="34" charset="-127"/>
              </a:rPr>
              <a:t>alimentos_bebidas</a:t>
            </a:r>
            <a:r>
              <a:rPr lang="fr-FR" altLang="ko-KR" sz="1000" dirty="0">
                <a:latin typeface="Verdana" panose="020B0604030504040204" pitchFamily="34" charset="0"/>
                <a:ea typeface="굴림" panose="020B0600000101010101" pitchFamily="34" charset="-127"/>
              </a:rPr>
              <a:t>';</a:t>
            </a:r>
          </a:p>
          <a:p>
            <a:pPr>
              <a:lnSpc>
                <a:spcPct val="80000"/>
              </a:lnSpc>
            </a:pPr>
            <a:r>
              <a:rPr lang="fr-FR" altLang="ko-KR" sz="1000" b="1" dirty="0">
                <a:latin typeface="Verdana" panose="020B0604030504040204" pitchFamily="34" charset="0"/>
                <a:ea typeface="굴림" panose="020B0600000101010101" pitchFamily="34" charset="-127"/>
              </a:rPr>
              <a:t>Maison:</a:t>
            </a:r>
          </a:p>
          <a:p>
            <a:pPr lvl="1">
              <a:lnSpc>
                <a:spcPct val="80000"/>
              </a:lnSpc>
            </a:pPr>
            <a:r>
              <a:rPr lang="fr-FR" altLang="ko-KR" sz="1000" dirty="0">
                <a:latin typeface="Verdana" panose="020B0604030504040204" pitchFamily="34" charset="0"/>
                <a:ea typeface="굴림" panose="020B0600000101010101" pitchFamily="34" charset="-127"/>
              </a:rPr>
              <a:t>‘cama_mesa_banho';'moveis_decoracao';'utilidades_domesticas';'moveis_escritorio';'eletrodomesticos';'casa_conforto';'moveis_sala';'moveis_cozinha_area_de_servico_jantar_e_jardim';'eletrodomesticos_2';'moveis_quarto';'portateis_casa_forno_e_cafe';'casa_conforto_2';'moveis_colchao_e_estofado';'portateis_cozinha_e_preparadores_de_alimentos';'la_cuisine’</a:t>
            </a:r>
          </a:p>
          <a:p>
            <a:pPr>
              <a:lnSpc>
                <a:spcPct val="80000"/>
              </a:lnSpc>
            </a:pPr>
            <a:r>
              <a:rPr lang="fr-FR" altLang="ko-KR" sz="1000" b="1" dirty="0">
                <a:latin typeface="Verdana" panose="020B0604030504040204" pitchFamily="34" charset="0"/>
                <a:ea typeface="굴림" panose="020B0600000101010101" pitchFamily="34" charset="-127"/>
              </a:rPr>
              <a:t>Sports et loisirs:</a:t>
            </a:r>
          </a:p>
          <a:p>
            <a:pPr lvl="1">
              <a:lnSpc>
                <a:spcPct val="80000"/>
              </a:lnSpc>
            </a:pPr>
            <a:r>
              <a:rPr lang="fr-FR" altLang="ko-KR" sz="1000" dirty="0">
                <a:latin typeface="Verdana" panose="020B0604030504040204" pitchFamily="34" charset="0"/>
                <a:ea typeface="굴림" panose="020B0600000101010101" pitchFamily="34" charset="-127"/>
              </a:rPr>
              <a:t>'esporte_lazer';'instrumentos_musicais';'musica';'dvds_blu_ray';'fashion_esporte';'cds_dvds_musicais’</a:t>
            </a:r>
          </a:p>
          <a:p>
            <a:pPr>
              <a:lnSpc>
                <a:spcPct val="80000"/>
              </a:lnSpc>
            </a:pPr>
            <a:r>
              <a:rPr lang="fr-FR" altLang="ko-KR" sz="1000" b="1" dirty="0">
                <a:latin typeface="Verdana" panose="020B0604030504040204" pitchFamily="34" charset="0"/>
                <a:ea typeface="굴림" panose="020B0600000101010101" pitchFamily="34" charset="-127"/>
              </a:rPr>
              <a:t>Santé hygiène bébés et beauté:</a:t>
            </a:r>
          </a:p>
          <a:p>
            <a:pPr lvl="1">
              <a:lnSpc>
                <a:spcPct val="80000"/>
              </a:lnSpc>
            </a:pPr>
            <a:r>
              <a:rPr lang="fr-FR" altLang="ko-KR" sz="1000" dirty="0">
                <a:latin typeface="Verdana" panose="020B0604030504040204" pitchFamily="34" charset="0"/>
                <a:ea typeface="굴림" panose="020B0600000101010101" pitchFamily="34" charset="-127"/>
              </a:rPr>
              <a:t>'beleza_saude';'bebes';'perfumaria';'artigos_de_natal';'fraldas_higiene';</a:t>
            </a:r>
          </a:p>
          <a:p>
            <a:pPr>
              <a:lnSpc>
                <a:spcPct val="80000"/>
              </a:lnSpc>
            </a:pPr>
            <a:r>
              <a:rPr lang="fr-FR" altLang="ko-KR" sz="1000" b="1" dirty="0">
                <a:latin typeface="Verdana" panose="020B0604030504040204" pitchFamily="34" charset="0"/>
                <a:ea typeface="굴림" panose="020B0600000101010101" pitchFamily="34" charset="-127"/>
              </a:rPr>
              <a:t>Outillage bricolage construction jardinage:</a:t>
            </a:r>
          </a:p>
          <a:p>
            <a:pPr lvl="1">
              <a:lnSpc>
                <a:spcPct val="80000"/>
              </a:lnSpc>
            </a:pPr>
            <a:r>
              <a:rPr lang="fr-FR" altLang="ko-KR" sz="1000" dirty="0">
                <a:latin typeface="Verdana" panose="020B0604030504040204" pitchFamily="34" charset="0"/>
                <a:ea typeface="굴림" panose="020B0600000101010101" pitchFamily="34" charset="-127"/>
              </a:rPr>
              <a:t>'ferramentas_jardim';'construcao_ferramentas_construcao';'casa_construcao';'eletroportateis';'climatizacao';'construcao_ferramentas_iluminacao';'construcao_ferramentas_jardim';'construcao_ferramentas_seguranca';'construcao_ferramentas_ferramentas’; </a:t>
            </a:r>
          </a:p>
          <a:p>
            <a:pPr>
              <a:lnSpc>
                <a:spcPct val="80000"/>
              </a:lnSpc>
            </a:pPr>
            <a:r>
              <a:rPr lang="fr-FR" altLang="ko-KR" sz="1000" b="1" dirty="0">
                <a:latin typeface="Verdana" panose="020B0604030504040204" pitchFamily="34" charset="0"/>
                <a:ea typeface="굴림" panose="020B0600000101010101" pitchFamily="34" charset="-127"/>
              </a:rPr>
              <a:t>Smartphones et électroniques et informatique:</a:t>
            </a:r>
          </a:p>
          <a:p>
            <a:pPr lvl="1">
              <a:lnSpc>
                <a:spcPct val="80000"/>
              </a:lnSpc>
            </a:pPr>
            <a:r>
              <a:rPr lang="fr-FR" altLang="ko-KR" sz="1000" dirty="0">
                <a:latin typeface="Verdana" panose="020B0604030504040204" pitchFamily="34" charset="0"/>
                <a:ea typeface="굴림" panose="020B0600000101010101" pitchFamily="34" charset="-127"/>
              </a:rPr>
              <a:t>'informatica_acessorios':'telefonia';'eletronicos';'consoles_games';'telefonia_fixa';'audio';'cine_foto';'tablets_impressao_imagem';'pc_gamer'</a:t>
            </a:r>
          </a:p>
          <a:p>
            <a:pPr>
              <a:lnSpc>
                <a:spcPct val="80000"/>
              </a:lnSpc>
            </a:pPr>
            <a:r>
              <a:rPr lang="fr-FR" altLang="ko-KR" sz="1000" b="1" dirty="0">
                <a:latin typeface="Verdana" panose="020B0604030504040204" pitchFamily="34" charset="0"/>
                <a:ea typeface="굴림" panose="020B0600000101010101" pitchFamily="34" charset="-127"/>
              </a:rPr>
              <a:t>Mode et Vêtements:</a:t>
            </a:r>
          </a:p>
          <a:p>
            <a:pPr lvl="1">
              <a:lnSpc>
                <a:spcPct val="80000"/>
              </a:lnSpc>
            </a:pPr>
            <a:r>
              <a:rPr lang="fr-FR" altLang="ko-KR" sz="1000" dirty="0">
                <a:latin typeface="Verdana" panose="020B0604030504040204" pitchFamily="34" charset="0"/>
                <a:ea typeface="굴림" panose="020B0600000101010101" pitchFamily="34" charset="-127"/>
              </a:rPr>
              <a:t>'fashion_bolsas_e_acessorios';'malas_acessorios';'fashion_roupa_masculina';'fashion_underwear_e_moda_praia';'fashion_calcados';'fashion_roupa_feminina';'fashion_roupa_infanto_juvenil';</a:t>
            </a:r>
          </a:p>
          <a:p>
            <a:pPr>
              <a:lnSpc>
                <a:spcPct val="80000"/>
              </a:lnSpc>
            </a:pPr>
            <a:r>
              <a:rPr lang="fr-FR" altLang="ko-KR" sz="1000" b="1" dirty="0">
                <a:latin typeface="Verdana" panose="020B0604030504040204" pitchFamily="34" charset="0"/>
                <a:ea typeface="굴림" panose="020B0600000101010101" pitchFamily="34" charset="-127"/>
              </a:rPr>
              <a:t>Autres catégories :</a:t>
            </a:r>
          </a:p>
          <a:p>
            <a:pPr lvl="1">
              <a:lnSpc>
                <a:spcPct val="80000"/>
              </a:lnSpc>
            </a:pPr>
            <a:r>
              <a:rPr lang="fr-FR" altLang="ko-KR" sz="1000" dirty="0">
                <a:latin typeface="Verdana" panose="020B0604030504040204" pitchFamily="34" charset="0"/>
                <a:ea typeface="굴림" panose="020B0600000101010101" pitchFamily="34" charset="-127"/>
              </a:rPr>
              <a:t>'relogios_presentes';'none';'papelaria';'market_place';'agro_industria_e_comercio';'industria_comercio_e_negocios';'artes';'pcs';'artes_e_artesanato';'flores';'seguros_e_servicos';'livros_interesse_geral';'livros_tecnicos';'livros_importados';'cool_stuff';'artigos_de_festas';'pet_shop';'brinquedos';'automotivo';'sinalizacao_e_seguranca';</a:t>
            </a:r>
          </a:p>
          <a:p>
            <a:pPr>
              <a:lnSpc>
                <a:spcPct val="80000"/>
              </a:lnSpc>
            </a:pPr>
            <a:endParaRPr lang="fr-FR" altLang="ko-KR" sz="1000" dirty="0">
              <a:latin typeface="Verdana" panose="020B0604030504040204" pitchFamily="34" charset="0"/>
              <a:ea typeface="굴림" panose="020B0600000101010101" pitchFamily="34" charset="-127"/>
            </a:endParaRPr>
          </a:p>
          <a:p>
            <a:pPr>
              <a:lnSpc>
                <a:spcPct val="80000"/>
              </a:lnSpc>
            </a:pPr>
            <a:endParaRPr lang="fr-FR" altLang="ko-KR" sz="1000" dirty="0">
              <a:latin typeface="Verdana" panose="020B0604030504040204" pitchFamily="34" charset="0"/>
              <a:ea typeface="굴림" panose="020B0600000101010101" pitchFamily="34" charset="-127"/>
            </a:endParaRPr>
          </a:p>
          <a:p>
            <a:pPr>
              <a:lnSpc>
                <a:spcPct val="80000"/>
              </a:lnSpc>
            </a:pPr>
            <a:endParaRPr lang="ru-RU" altLang="fr-FR" sz="2000" dirty="0"/>
          </a:p>
        </p:txBody>
      </p:sp>
    </p:spTree>
    <p:extLst>
      <p:ext uri="{BB962C8B-B14F-4D97-AF65-F5344CB8AC3E}">
        <p14:creationId xmlns:p14="http://schemas.microsoft.com/office/powerpoint/2010/main" val="2847540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r>
              <a:rPr lang="fr-FR" altLang="ko-KR" sz="1800" dirty="0">
                <a:latin typeface="Verdana" panose="020B0604030504040204" pitchFamily="34" charset="0"/>
                <a:ea typeface="굴림" panose="020B0600000101010101" pitchFamily="34" charset="-127"/>
              </a:rPr>
              <a:t>Modèle DBSCAN.</a:t>
            </a:r>
          </a:p>
          <a:p>
            <a:pPr lvl="1" algn="just">
              <a:lnSpc>
                <a:spcPct val="80000"/>
              </a:lnSpc>
            </a:pPr>
            <a:r>
              <a:rPr lang="fr-FR" altLang="ko-KR" sz="1600" dirty="0">
                <a:latin typeface="Verdana" panose="020B0604030504040204" pitchFamily="34" charset="0"/>
                <a:ea typeface="굴림" panose="020B0600000101010101" pitchFamily="34" charset="-127"/>
              </a:rPr>
              <a:t>Année 2017 et 2018 </a:t>
            </a:r>
            <a:r>
              <a:rPr lang="fr-FR" altLang="ko-KR" sz="1600" dirty="0" err="1">
                <a:latin typeface="Verdana" panose="020B0604030504040204" pitchFamily="34" charset="0"/>
                <a:ea typeface="굴림" panose="020B0600000101010101" pitchFamily="34" charset="-127"/>
              </a:rPr>
              <a:t>Standardscaler</a:t>
            </a:r>
            <a:endParaRPr lang="fr-FR" altLang="ko-KR" sz="1600" dirty="0">
              <a:latin typeface="Verdana" panose="020B0604030504040204" pitchFamily="34" charset="0"/>
              <a:ea typeface="굴림" panose="020B0600000101010101" pitchFamily="34" charset="-127"/>
            </a:endParaRPr>
          </a:p>
          <a:p>
            <a:pPr lvl="1" algn="just">
              <a:lnSpc>
                <a:spcPct val="80000"/>
              </a:lnSpc>
            </a:pPr>
            <a:r>
              <a:rPr lang="fr-FR" altLang="ko-KR" sz="1600" dirty="0">
                <a:latin typeface="Verdana" panose="020B0604030504040204" pitchFamily="34" charset="0"/>
                <a:ea typeface="굴림" panose="020B0600000101010101" pitchFamily="34" charset="-127"/>
              </a:rPr>
              <a:t>Année 2017 et 2018 </a:t>
            </a:r>
            <a:r>
              <a:rPr lang="fr-FR" altLang="ko-KR" sz="1600" dirty="0" err="1">
                <a:latin typeface="Verdana" panose="020B0604030504040204" pitchFamily="34" charset="0"/>
                <a:ea typeface="굴림" panose="020B0600000101010101" pitchFamily="34" charset="-127"/>
              </a:rPr>
              <a:t>Minmaxscaler</a:t>
            </a:r>
            <a:endParaRPr lang="fr-FR" altLang="ko-KR" sz="16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a:t>
            </a:r>
          </a:p>
          <a:p>
            <a:pPr lvl="1" algn="just">
              <a:lnSpc>
                <a:spcPct val="80000"/>
              </a:lnSpc>
            </a:pPr>
            <a:r>
              <a:rPr lang="fr-FR" altLang="ko-KR" sz="1600" dirty="0">
                <a:latin typeface="Verdana" panose="020B0604030504040204" pitchFamily="34" charset="0"/>
                <a:ea typeface="굴림" panose="020B0600000101010101" pitchFamily="34" charset="-127"/>
              </a:rPr>
              <a:t>Année 2017 et 2018 </a:t>
            </a:r>
            <a:r>
              <a:rPr lang="fr-FR" altLang="ko-KR" sz="1600" dirty="0" err="1">
                <a:latin typeface="Verdana" panose="020B0604030504040204" pitchFamily="34" charset="0"/>
                <a:ea typeface="굴림" panose="020B0600000101010101" pitchFamily="34" charset="-127"/>
              </a:rPr>
              <a:t>Standardscaler</a:t>
            </a:r>
            <a:endParaRPr lang="fr-FR" altLang="ko-KR" sz="1600" dirty="0">
              <a:latin typeface="Verdana" panose="020B0604030504040204" pitchFamily="34" charset="0"/>
              <a:ea typeface="굴림" panose="020B0600000101010101" pitchFamily="34" charset="-127"/>
            </a:endParaRPr>
          </a:p>
          <a:p>
            <a:pPr lvl="1" algn="just">
              <a:lnSpc>
                <a:spcPct val="80000"/>
              </a:lnSpc>
            </a:pPr>
            <a:r>
              <a:rPr lang="fr-FR" altLang="ko-KR" sz="1600" dirty="0">
                <a:latin typeface="Verdana" panose="020B0604030504040204" pitchFamily="34" charset="0"/>
                <a:ea typeface="굴림" panose="020B0600000101010101" pitchFamily="34" charset="-127"/>
              </a:rPr>
              <a:t>Année 2017 et 2018 </a:t>
            </a:r>
            <a:r>
              <a:rPr lang="fr-FR" altLang="ko-KR" sz="1600" dirty="0" err="1">
                <a:latin typeface="Verdana" panose="020B0604030504040204" pitchFamily="34" charset="0"/>
                <a:ea typeface="굴림" panose="020B0600000101010101" pitchFamily="34" charset="-127"/>
              </a:rPr>
              <a:t>Minmaxscaler</a:t>
            </a:r>
            <a:endParaRPr lang="fr-FR" altLang="ko-KR" sz="1600" dirty="0">
              <a:latin typeface="Verdana" panose="020B0604030504040204" pitchFamily="34" charset="0"/>
              <a:ea typeface="굴림" panose="020B0600000101010101" pitchFamily="34" charset="-127"/>
            </a:endParaRPr>
          </a:p>
          <a:p>
            <a:pPr lvl="1" algn="just">
              <a:lnSpc>
                <a:spcPct val="80000"/>
              </a:lnSpc>
            </a:pPr>
            <a:r>
              <a:rPr lang="fr-FR" altLang="ko-KR" sz="1600" dirty="0">
                <a:latin typeface="Verdana" panose="020B0604030504040204" pitchFamily="34" charset="0"/>
                <a:ea typeface="굴림" panose="020B0600000101010101" pitchFamily="34" charset="-127"/>
              </a:rPr>
              <a:t>Par mois </a:t>
            </a:r>
            <a:r>
              <a:rPr lang="fr-FR" altLang="ko-KR" sz="1600" dirty="0" err="1">
                <a:latin typeface="Verdana" panose="020B0604030504040204" pitchFamily="34" charset="0"/>
                <a:ea typeface="굴림" panose="020B0600000101010101" pitchFamily="34" charset="-127"/>
              </a:rPr>
              <a:t>Minmaxscaler</a:t>
            </a:r>
            <a:endParaRPr lang="fr-FR" altLang="ko-KR" sz="1600" dirty="0">
              <a:latin typeface="Verdana" panose="020B0604030504040204" pitchFamily="34" charset="0"/>
              <a:ea typeface="굴림" panose="020B0600000101010101" pitchFamily="34" charset="-127"/>
            </a:endParaRPr>
          </a:p>
          <a:p>
            <a:pPr lvl="1" algn="just">
              <a:lnSpc>
                <a:spcPct val="80000"/>
              </a:lnSpc>
            </a:pPr>
            <a:r>
              <a:rPr lang="fr-FR" altLang="ko-KR" sz="1600" dirty="0">
                <a:latin typeface="Verdana" panose="020B0604030504040204" pitchFamily="34" charset="0"/>
                <a:ea typeface="굴림" panose="020B0600000101010101" pitchFamily="34" charset="-127"/>
              </a:rPr>
              <a:t>Par trimestre </a:t>
            </a:r>
            <a:r>
              <a:rPr lang="fr-FR" altLang="ko-KR" sz="1600" dirty="0" err="1">
                <a:latin typeface="Verdana" panose="020B0604030504040204" pitchFamily="34" charset="0"/>
                <a:ea typeface="굴림" panose="020B0600000101010101" pitchFamily="34" charset="-127"/>
              </a:rPr>
              <a:t>Minmaxscaler</a:t>
            </a:r>
            <a:endParaRPr lang="fr-FR" altLang="ko-KR" sz="1600" dirty="0">
              <a:latin typeface="Verdana" panose="020B0604030504040204" pitchFamily="34" charset="0"/>
              <a:ea typeface="굴림" panose="020B0600000101010101" pitchFamily="34" charset="-127"/>
            </a:endParaRPr>
          </a:p>
          <a:p>
            <a:pPr lvl="1" algn="just">
              <a:lnSpc>
                <a:spcPct val="80000"/>
              </a:lnSpc>
            </a:pPr>
            <a:r>
              <a:rPr lang="fr-FR" altLang="ko-KR" sz="1600" dirty="0">
                <a:latin typeface="Verdana" panose="020B0604030504040204" pitchFamily="34" charset="0"/>
                <a:ea typeface="굴림" panose="020B0600000101010101" pitchFamily="34" charset="-127"/>
              </a:rPr>
              <a:t>Par semestre </a:t>
            </a:r>
            <a:r>
              <a:rPr lang="fr-FR" altLang="ko-KR" sz="1600" dirty="0" err="1">
                <a:latin typeface="Verdana" panose="020B0604030504040204" pitchFamily="34" charset="0"/>
                <a:ea typeface="굴림" panose="020B0600000101010101" pitchFamily="34" charset="-127"/>
              </a:rPr>
              <a:t>Minmaxscaler</a:t>
            </a:r>
            <a:endParaRPr lang="fr-FR" altLang="ko-KR" sz="1600" dirty="0">
              <a:latin typeface="Verdana" panose="020B0604030504040204" pitchFamily="34" charset="0"/>
              <a:ea typeface="굴림" panose="020B0600000101010101" pitchFamily="34" charset="-127"/>
            </a:endParaRPr>
          </a:p>
          <a:p>
            <a:pPr lvl="1" algn="just">
              <a:lnSpc>
                <a:spcPct val="80000"/>
              </a:lnSpc>
            </a:pPr>
            <a:endParaRPr lang="fr-FR" altLang="ko-KR" sz="1600" dirty="0">
              <a:latin typeface="Verdana" panose="020B0604030504040204" pitchFamily="34" charset="0"/>
              <a:ea typeface="굴림" panose="020B0600000101010101" pitchFamily="34" charset="-127"/>
            </a:endParaRPr>
          </a:p>
          <a:p>
            <a:pPr lvl="1" algn="just">
              <a:lnSpc>
                <a:spcPct val="80000"/>
              </a:lnSpc>
            </a:pPr>
            <a:endParaRPr lang="fr-FR" altLang="ko-KR" sz="1600" dirty="0">
              <a:latin typeface="Verdana" panose="020B0604030504040204" pitchFamily="34" charset="0"/>
              <a:ea typeface="굴림" panose="020B0600000101010101" pitchFamily="34" charset="-127"/>
            </a:endParaRPr>
          </a:p>
          <a:p>
            <a:pPr lvl="1" algn="just">
              <a:lnSpc>
                <a:spcPct val="80000"/>
              </a:lnSpc>
            </a:pPr>
            <a:endParaRPr lang="fr-FR" altLang="ko-KR" sz="1600" dirty="0">
              <a:latin typeface="Verdana" panose="020B0604030504040204" pitchFamily="34" charset="0"/>
              <a:ea typeface="굴림" panose="020B0600000101010101" pitchFamily="34" charset="-127"/>
            </a:endParaRPr>
          </a:p>
          <a:p>
            <a:pPr lvl="1" algn="just">
              <a:lnSpc>
                <a:spcPct val="80000"/>
              </a:lnSpc>
            </a:pPr>
            <a:endParaRPr lang="fr-FR" altLang="ko-KR" sz="1600" dirty="0">
              <a:latin typeface="Verdana" panose="020B0604030504040204" pitchFamily="34" charset="0"/>
              <a:ea typeface="굴림" panose="020B0600000101010101" pitchFamily="34" charset="-127"/>
            </a:endParaRPr>
          </a:p>
          <a:p>
            <a:pPr lvl="1" algn="just">
              <a:lnSpc>
                <a:spcPct val="80000"/>
              </a:lnSpc>
            </a:pPr>
            <a:endParaRPr lang="fr-FR" altLang="ko-KR" sz="1400" dirty="0">
              <a:latin typeface="Verdana" panose="020B0604030504040204" pitchFamily="34" charset="0"/>
              <a:ea typeface="굴림" panose="020B0600000101010101" pitchFamily="34" charset="-127"/>
            </a:endParaRPr>
          </a:p>
          <a:p>
            <a:pPr algn="just">
              <a:lnSpc>
                <a:spcPct val="80000"/>
              </a:lnSpc>
            </a:pPr>
            <a:endParaRPr lang="fr-FR" altLang="ko-KR" sz="1800" dirty="0">
              <a:latin typeface="Verdana" panose="020B0604030504040204" pitchFamily="34" charset="0"/>
              <a:ea typeface="굴림" panose="020B0600000101010101" pitchFamily="34" charset="-127"/>
            </a:endParaRPr>
          </a:p>
          <a:p>
            <a:pPr algn="just">
              <a:lnSpc>
                <a:spcPct val="80000"/>
              </a:lnSpc>
            </a:pPr>
            <a:endParaRPr lang="fr-FR" altLang="ko-KR" sz="18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spTree>
    <p:extLst>
      <p:ext uri="{BB962C8B-B14F-4D97-AF65-F5344CB8AC3E}">
        <p14:creationId xmlns:p14="http://schemas.microsoft.com/office/powerpoint/2010/main" val="3998318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DBSCAN </a:t>
            </a:r>
            <a:r>
              <a:rPr lang="fr-FR" altLang="ko-KR" sz="1800" dirty="0" err="1">
                <a:latin typeface="Verdana" panose="020B0604030504040204" pitchFamily="34" charset="0"/>
                <a:ea typeface="굴림" panose="020B0600000101010101" pitchFamily="34" charset="-127"/>
              </a:rPr>
              <a:t>Standardscaler</a:t>
            </a:r>
            <a:r>
              <a:rPr lang="fr-FR" altLang="ko-KR" sz="1800" dirty="0">
                <a:latin typeface="Verdana" panose="020B0604030504040204" pitchFamily="34" charset="0"/>
                <a:ea typeface="굴림" panose="020B0600000101010101" pitchFamily="34" charset="-127"/>
              </a:rPr>
              <a:t>.</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2746450636"/>
              </p:ext>
            </p:extLst>
          </p:nvPr>
        </p:nvGraphicFramePr>
        <p:xfrm>
          <a:off x="0" y="2872048"/>
          <a:ext cx="9144000" cy="398595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481380">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1168190">
                <a:tc>
                  <a:txBody>
                    <a:bodyPr/>
                    <a:lstStyle/>
                    <a:p>
                      <a:endParaRPr lang="fr-FR" dirty="0"/>
                    </a:p>
                  </a:txBody>
                  <a:tcPr/>
                </a:tc>
                <a:tc>
                  <a:txBody>
                    <a:bodyPr/>
                    <a:lstStyle/>
                    <a:p>
                      <a:endParaRPr lang="fr-FR" dirty="0"/>
                    </a:p>
                  </a:txBody>
                  <a:tcPr/>
                </a:tc>
                <a:extLst>
                  <a:ext uri="{0D108BD9-81ED-4DB2-BD59-A6C34878D82A}">
                    <a16:rowId xmlns:a16="http://schemas.microsoft.com/office/drawing/2014/main" val="2633844997"/>
                  </a:ext>
                </a:extLst>
              </a:tr>
              <a:tr h="1168190">
                <a:tc>
                  <a:txBody>
                    <a:bodyPr/>
                    <a:lstStyle/>
                    <a:p>
                      <a:endParaRPr lang="fr-FR" dirty="0"/>
                    </a:p>
                  </a:txBody>
                  <a:tcPr/>
                </a:tc>
                <a:tc>
                  <a:txBody>
                    <a:bodyPr/>
                    <a:lstStyle/>
                    <a:p>
                      <a:endParaRPr lang="fr-FR"/>
                    </a:p>
                  </a:txBody>
                  <a:tcPr/>
                </a:tc>
                <a:extLst>
                  <a:ext uri="{0D108BD9-81ED-4DB2-BD59-A6C34878D82A}">
                    <a16:rowId xmlns:a16="http://schemas.microsoft.com/office/drawing/2014/main" val="3746516402"/>
                  </a:ext>
                </a:extLst>
              </a:tr>
              <a:tr h="1168190">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4" name="Image 3">
            <a:extLst>
              <a:ext uri="{FF2B5EF4-FFF2-40B4-BE49-F238E27FC236}">
                <a16:creationId xmlns:a16="http://schemas.microsoft.com/office/drawing/2014/main" id="{BDB3C815-C798-4D89-93E3-C076A505F521}"/>
              </a:ext>
            </a:extLst>
          </p:cNvPr>
          <p:cNvPicPr>
            <a:picLocks noChangeAspect="1"/>
          </p:cNvPicPr>
          <p:nvPr/>
        </p:nvPicPr>
        <p:blipFill>
          <a:blip r:embed="rId3"/>
          <a:stretch>
            <a:fillRect/>
          </a:stretch>
        </p:blipFill>
        <p:spPr>
          <a:xfrm>
            <a:off x="0" y="3356991"/>
            <a:ext cx="4572000" cy="3466409"/>
          </a:xfrm>
          <a:prstGeom prst="rect">
            <a:avLst/>
          </a:prstGeom>
        </p:spPr>
      </p:pic>
      <p:pic>
        <p:nvPicPr>
          <p:cNvPr id="6" name="Image 5">
            <a:extLst>
              <a:ext uri="{FF2B5EF4-FFF2-40B4-BE49-F238E27FC236}">
                <a16:creationId xmlns:a16="http://schemas.microsoft.com/office/drawing/2014/main" id="{5996328C-0BEE-46CC-B8A5-5BF38EC2D354}"/>
              </a:ext>
            </a:extLst>
          </p:cNvPr>
          <p:cNvPicPr>
            <a:picLocks noChangeAspect="1"/>
          </p:cNvPicPr>
          <p:nvPr/>
        </p:nvPicPr>
        <p:blipFill>
          <a:blip r:embed="rId4"/>
          <a:stretch>
            <a:fillRect/>
          </a:stretch>
        </p:blipFill>
        <p:spPr>
          <a:xfrm>
            <a:off x="4572776" y="3341483"/>
            <a:ext cx="4535728" cy="3481918"/>
          </a:xfrm>
          <a:prstGeom prst="rect">
            <a:avLst/>
          </a:prstGeom>
        </p:spPr>
      </p:pic>
    </p:spTree>
    <p:extLst>
      <p:ext uri="{BB962C8B-B14F-4D97-AF65-F5344CB8AC3E}">
        <p14:creationId xmlns:p14="http://schemas.microsoft.com/office/powerpoint/2010/main" val="1052192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DBSCAN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nvGraphicFramePr>
        <p:xfrm>
          <a:off x="0" y="2872048"/>
          <a:ext cx="9144000" cy="398595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481380">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1168190">
                <a:tc>
                  <a:txBody>
                    <a:bodyPr/>
                    <a:lstStyle/>
                    <a:p>
                      <a:endParaRPr lang="fr-FR" dirty="0"/>
                    </a:p>
                  </a:txBody>
                  <a:tcPr/>
                </a:tc>
                <a:tc>
                  <a:txBody>
                    <a:bodyPr/>
                    <a:lstStyle/>
                    <a:p>
                      <a:endParaRPr lang="fr-FR" dirty="0"/>
                    </a:p>
                  </a:txBody>
                  <a:tcPr/>
                </a:tc>
                <a:extLst>
                  <a:ext uri="{0D108BD9-81ED-4DB2-BD59-A6C34878D82A}">
                    <a16:rowId xmlns:a16="http://schemas.microsoft.com/office/drawing/2014/main" val="2633844997"/>
                  </a:ext>
                </a:extLst>
              </a:tr>
              <a:tr h="1168190">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168190">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5" name="Image 4">
            <a:extLst>
              <a:ext uri="{FF2B5EF4-FFF2-40B4-BE49-F238E27FC236}">
                <a16:creationId xmlns:a16="http://schemas.microsoft.com/office/drawing/2014/main" id="{FA89034D-6651-406F-B4F6-6FB59D1BEEFC}"/>
              </a:ext>
            </a:extLst>
          </p:cNvPr>
          <p:cNvPicPr>
            <a:picLocks noChangeAspect="1"/>
          </p:cNvPicPr>
          <p:nvPr/>
        </p:nvPicPr>
        <p:blipFill>
          <a:blip r:embed="rId3"/>
          <a:stretch>
            <a:fillRect/>
          </a:stretch>
        </p:blipFill>
        <p:spPr>
          <a:xfrm>
            <a:off x="0" y="3356992"/>
            <a:ext cx="4572000" cy="3501006"/>
          </a:xfrm>
          <a:prstGeom prst="rect">
            <a:avLst/>
          </a:prstGeom>
        </p:spPr>
      </p:pic>
      <p:pic>
        <p:nvPicPr>
          <p:cNvPr id="8" name="Image 7">
            <a:extLst>
              <a:ext uri="{FF2B5EF4-FFF2-40B4-BE49-F238E27FC236}">
                <a16:creationId xmlns:a16="http://schemas.microsoft.com/office/drawing/2014/main" id="{A0B92A53-21B1-4FF5-93C2-1CED971CB182}"/>
              </a:ext>
            </a:extLst>
          </p:cNvPr>
          <p:cNvPicPr>
            <a:picLocks noChangeAspect="1"/>
          </p:cNvPicPr>
          <p:nvPr/>
        </p:nvPicPr>
        <p:blipFill>
          <a:blip r:embed="rId4"/>
          <a:stretch>
            <a:fillRect/>
          </a:stretch>
        </p:blipFill>
        <p:spPr>
          <a:xfrm>
            <a:off x="4572000" y="3343797"/>
            <a:ext cx="4572000" cy="3506561"/>
          </a:xfrm>
          <a:prstGeom prst="rect">
            <a:avLst/>
          </a:prstGeom>
        </p:spPr>
      </p:pic>
    </p:spTree>
    <p:extLst>
      <p:ext uri="{BB962C8B-B14F-4D97-AF65-F5344CB8AC3E}">
        <p14:creationId xmlns:p14="http://schemas.microsoft.com/office/powerpoint/2010/main" val="856844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DBSCAN </a:t>
            </a:r>
            <a:r>
              <a:rPr lang="fr-FR" altLang="ko-KR" sz="1800" dirty="0" err="1">
                <a:latin typeface="Verdana" panose="020B0604030504040204" pitchFamily="34" charset="0"/>
                <a:ea typeface="굴림" panose="020B0600000101010101" pitchFamily="34" charset="-127"/>
              </a:rPr>
              <a:t>Standardscaler</a:t>
            </a:r>
            <a:r>
              <a:rPr lang="fr-FR" altLang="ko-KR" sz="1800" dirty="0">
                <a:latin typeface="Verdana" panose="020B0604030504040204" pitchFamily="34" charset="0"/>
                <a:ea typeface="굴림" panose="020B0600000101010101" pitchFamily="34" charset="-127"/>
              </a:rPr>
              <a:t>.</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3164116408"/>
              </p:ext>
            </p:extLst>
          </p:nvPr>
        </p:nvGraphicFramePr>
        <p:xfrm>
          <a:off x="0" y="2872049"/>
          <a:ext cx="9144000" cy="4013335"/>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412935">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1002091">
                <a:tc>
                  <a:txBody>
                    <a:bodyPr/>
                    <a:lstStyle/>
                    <a:p>
                      <a:r>
                        <a:rPr lang="fr-FR" sz="1200" dirty="0" err="1"/>
                        <a:t>dbscan_silhouette</a:t>
                      </a:r>
                      <a:r>
                        <a:rPr lang="fr-FR" sz="1200" dirty="0"/>
                        <a:t> = 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t>dbscan_silhouette</a:t>
                      </a:r>
                      <a:r>
                        <a:rPr lang="fr-FR" sz="1200" dirty="0"/>
                        <a:t> = 0.53</a:t>
                      </a:r>
                    </a:p>
                    <a:p>
                      <a:endParaRPr lang="fr-FR" dirty="0"/>
                    </a:p>
                  </a:txBody>
                  <a:tcPr/>
                </a:tc>
                <a:extLst>
                  <a:ext uri="{0D108BD9-81ED-4DB2-BD59-A6C34878D82A}">
                    <a16:rowId xmlns:a16="http://schemas.microsoft.com/office/drawing/2014/main" val="2633844997"/>
                  </a:ext>
                </a:extLst>
              </a:tr>
              <a:tr h="1002091">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596218">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4" name="Image 3">
            <a:extLst>
              <a:ext uri="{FF2B5EF4-FFF2-40B4-BE49-F238E27FC236}">
                <a16:creationId xmlns:a16="http://schemas.microsoft.com/office/drawing/2014/main" id="{5BBF8815-E3AF-41C4-A9E6-D6CD700C988D}"/>
              </a:ext>
            </a:extLst>
          </p:cNvPr>
          <p:cNvPicPr>
            <a:picLocks noChangeAspect="1"/>
          </p:cNvPicPr>
          <p:nvPr/>
        </p:nvPicPr>
        <p:blipFill>
          <a:blip r:embed="rId3"/>
          <a:stretch>
            <a:fillRect/>
          </a:stretch>
        </p:blipFill>
        <p:spPr>
          <a:xfrm>
            <a:off x="9016" y="3573016"/>
            <a:ext cx="4549639" cy="2971667"/>
          </a:xfrm>
          <a:prstGeom prst="rect">
            <a:avLst/>
          </a:prstGeom>
        </p:spPr>
      </p:pic>
      <p:pic>
        <p:nvPicPr>
          <p:cNvPr id="6" name="Image 5">
            <a:extLst>
              <a:ext uri="{FF2B5EF4-FFF2-40B4-BE49-F238E27FC236}">
                <a16:creationId xmlns:a16="http://schemas.microsoft.com/office/drawing/2014/main" id="{0BB04996-D61F-4C52-8658-4F4A896DAA58}"/>
              </a:ext>
            </a:extLst>
          </p:cNvPr>
          <p:cNvPicPr>
            <a:picLocks noChangeAspect="1"/>
          </p:cNvPicPr>
          <p:nvPr/>
        </p:nvPicPr>
        <p:blipFill>
          <a:blip r:embed="rId4"/>
          <a:stretch>
            <a:fillRect/>
          </a:stretch>
        </p:blipFill>
        <p:spPr>
          <a:xfrm>
            <a:off x="4589646" y="3573016"/>
            <a:ext cx="4545338" cy="2971667"/>
          </a:xfrm>
          <a:prstGeom prst="rect">
            <a:avLst/>
          </a:prstGeom>
        </p:spPr>
      </p:pic>
    </p:spTree>
    <p:extLst>
      <p:ext uri="{BB962C8B-B14F-4D97-AF65-F5344CB8AC3E}">
        <p14:creationId xmlns:p14="http://schemas.microsoft.com/office/powerpoint/2010/main" val="806373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DBSCAN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622600061"/>
              </p:ext>
            </p:extLst>
          </p:nvPr>
        </p:nvGraphicFramePr>
        <p:xfrm>
          <a:off x="0" y="2872049"/>
          <a:ext cx="9144000" cy="4013335"/>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412935">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1002091">
                <a:tc>
                  <a:txBody>
                    <a:bodyPr/>
                    <a:lstStyle/>
                    <a:p>
                      <a:r>
                        <a:rPr lang="fr-FR" sz="1200" dirty="0" err="1"/>
                        <a:t>dbscan_silhouette</a:t>
                      </a:r>
                      <a:r>
                        <a:rPr lang="fr-FR" sz="1200" dirty="0"/>
                        <a:t> = 0.86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t>dbscan_silhouette</a:t>
                      </a:r>
                      <a:r>
                        <a:rPr lang="fr-FR" sz="1200" dirty="0"/>
                        <a:t> = 0.86</a:t>
                      </a:r>
                    </a:p>
                    <a:p>
                      <a:endParaRPr lang="fr-FR" dirty="0"/>
                    </a:p>
                  </a:txBody>
                  <a:tcPr/>
                </a:tc>
                <a:extLst>
                  <a:ext uri="{0D108BD9-81ED-4DB2-BD59-A6C34878D82A}">
                    <a16:rowId xmlns:a16="http://schemas.microsoft.com/office/drawing/2014/main" val="2633844997"/>
                  </a:ext>
                </a:extLst>
              </a:tr>
              <a:tr h="1002091">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596218">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5" name="Image 4">
            <a:extLst>
              <a:ext uri="{FF2B5EF4-FFF2-40B4-BE49-F238E27FC236}">
                <a16:creationId xmlns:a16="http://schemas.microsoft.com/office/drawing/2014/main" id="{9F203DF0-AFA0-4DEA-A6A7-5D7B956DABB4}"/>
              </a:ext>
            </a:extLst>
          </p:cNvPr>
          <p:cNvPicPr>
            <a:picLocks noChangeAspect="1"/>
          </p:cNvPicPr>
          <p:nvPr/>
        </p:nvPicPr>
        <p:blipFill>
          <a:blip r:embed="rId3"/>
          <a:stretch>
            <a:fillRect/>
          </a:stretch>
        </p:blipFill>
        <p:spPr>
          <a:xfrm>
            <a:off x="0" y="3616653"/>
            <a:ext cx="4572000" cy="3138808"/>
          </a:xfrm>
          <a:prstGeom prst="rect">
            <a:avLst/>
          </a:prstGeom>
        </p:spPr>
      </p:pic>
      <p:pic>
        <p:nvPicPr>
          <p:cNvPr id="8" name="Image 7">
            <a:extLst>
              <a:ext uri="{FF2B5EF4-FFF2-40B4-BE49-F238E27FC236}">
                <a16:creationId xmlns:a16="http://schemas.microsoft.com/office/drawing/2014/main" id="{4F36427C-08B9-4BC6-A2D8-119A14AEB08A}"/>
              </a:ext>
            </a:extLst>
          </p:cNvPr>
          <p:cNvPicPr>
            <a:picLocks noChangeAspect="1"/>
          </p:cNvPicPr>
          <p:nvPr/>
        </p:nvPicPr>
        <p:blipFill>
          <a:blip r:embed="rId4"/>
          <a:stretch>
            <a:fillRect/>
          </a:stretch>
        </p:blipFill>
        <p:spPr>
          <a:xfrm>
            <a:off x="4579777" y="3627957"/>
            <a:ext cx="4555534" cy="3127504"/>
          </a:xfrm>
          <a:prstGeom prst="rect">
            <a:avLst/>
          </a:prstGeom>
        </p:spPr>
      </p:pic>
    </p:spTree>
    <p:extLst>
      <p:ext uri="{BB962C8B-B14F-4D97-AF65-F5344CB8AC3E}">
        <p14:creationId xmlns:p14="http://schemas.microsoft.com/office/powerpoint/2010/main" val="1026508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Standardscaler</a:t>
            </a:r>
            <a:r>
              <a:rPr lang="fr-FR" altLang="ko-KR" sz="1800" dirty="0">
                <a:latin typeface="Verdana" panose="020B0604030504040204" pitchFamily="34" charset="0"/>
                <a:ea typeface="굴림" panose="020B0600000101010101" pitchFamily="34" charset="-127"/>
              </a:rPr>
              <a:t> 3 clusters.</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1633796675"/>
              </p:ext>
            </p:extLst>
          </p:nvPr>
        </p:nvGraphicFramePr>
        <p:xfrm>
          <a:off x="0" y="2708920"/>
          <a:ext cx="9144000" cy="414908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392886">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1274942">
                <a:tc>
                  <a:txBody>
                    <a:bodyPr/>
                    <a:lstStyle/>
                    <a:p>
                      <a:endParaRPr lang="fr-FR" dirty="0"/>
                    </a:p>
                  </a:txBody>
                  <a:tcPr/>
                </a:tc>
                <a:tc>
                  <a:txBody>
                    <a:bodyPr/>
                    <a:lstStyle/>
                    <a:p>
                      <a:endParaRPr lang="fr-FR" dirty="0"/>
                    </a:p>
                  </a:txBody>
                  <a:tcPr/>
                </a:tc>
                <a:extLst>
                  <a:ext uri="{0D108BD9-81ED-4DB2-BD59-A6C34878D82A}">
                    <a16:rowId xmlns:a16="http://schemas.microsoft.com/office/drawing/2014/main" val="2633844997"/>
                  </a:ext>
                </a:extLst>
              </a:tr>
              <a:tr h="1274942">
                <a:tc>
                  <a:txBody>
                    <a:bodyPr/>
                    <a:lstStyle/>
                    <a:p>
                      <a:endParaRPr lang="fr-FR" dirty="0"/>
                    </a:p>
                  </a:txBody>
                  <a:tcPr/>
                </a:tc>
                <a:tc>
                  <a:txBody>
                    <a:bodyPr/>
                    <a:lstStyle/>
                    <a:p>
                      <a:endParaRPr lang="fr-FR"/>
                    </a:p>
                  </a:txBody>
                  <a:tcPr/>
                </a:tc>
                <a:extLst>
                  <a:ext uri="{0D108BD9-81ED-4DB2-BD59-A6C34878D82A}">
                    <a16:rowId xmlns:a16="http://schemas.microsoft.com/office/drawing/2014/main" val="3746516402"/>
                  </a:ext>
                </a:extLst>
              </a:tr>
              <a:tr h="1206310">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6" name="Image 5">
            <a:extLst>
              <a:ext uri="{FF2B5EF4-FFF2-40B4-BE49-F238E27FC236}">
                <a16:creationId xmlns:a16="http://schemas.microsoft.com/office/drawing/2014/main" id="{893B3DA3-E9DB-4FEA-8DF1-E69422FC44F0}"/>
              </a:ext>
            </a:extLst>
          </p:cNvPr>
          <p:cNvPicPr>
            <a:picLocks noChangeAspect="1"/>
          </p:cNvPicPr>
          <p:nvPr/>
        </p:nvPicPr>
        <p:blipFill>
          <a:blip r:embed="rId3"/>
          <a:stretch>
            <a:fillRect/>
          </a:stretch>
        </p:blipFill>
        <p:spPr>
          <a:xfrm>
            <a:off x="0" y="3068960"/>
            <a:ext cx="4572000" cy="3815691"/>
          </a:xfrm>
          <a:prstGeom prst="rect">
            <a:avLst/>
          </a:prstGeom>
        </p:spPr>
      </p:pic>
      <p:pic>
        <p:nvPicPr>
          <p:cNvPr id="1026" name="Picture 2">
            <a:extLst>
              <a:ext uri="{FF2B5EF4-FFF2-40B4-BE49-F238E27FC236}">
                <a16:creationId xmlns:a16="http://schemas.microsoft.com/office/drawing/2014/main" id="{B213142B-D90C-4686-B396-BD60EBFD2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068960"/>
            <a:ext cx="4572000" cy="3815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476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 3 clusters.</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nvGraphicFramePr>
        <p:xfrm>
          <a:off x="0" y="2708920"/>
          <a:ext cx="9144000" cy="414908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392886">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1274942">
                <a:tc>
                  <a:txBody>
                    <a:bodyPr/>
                    <a:lstStyle/>
                    <a:p>
                      <a:endParaRPr lang="fr-FR" dirty="0"/>
                    </a:p>
                  </a:txBody>
                  <a:tcPr/>
                </a:tc>
                <a:tc>
                  <a:txBody>
                    <a:bodyPr/>
                    <a:lstStyle/>
                    <a:p>
                      <a:endParaRPr lang="fr-FR" dirty="0"/>
                    </a:p>
                  </a:txBody>
                  <a:tcPr/>
                </a:tc>
                <a:extLst>
                  <a:ext uri="{0D108BD9-81ED-4DB2-BD59-A6C34878D82A}">
                    <a16:rowId xmlns:a16="http://schemas.microsoft.com/office/drawing/2014/main" val="2633844997"/>
                  </a:ext>
                </a:extLst>
              </a:tr>
              <a:tr h="1274942">
                <a:tc>
                  <a:txBody>
                    <a:bodyPr/>
                    <a:lstStyle/>
                    <a:p>
                      <a:endParaRPr lang="fr-FR" dirty="0"/>
                    </a:p>
                  </a:txBody>
                  <a:tcPr/>
                </a:tc>
                <a:tc>
                  <a:txBody>
                    <a:bodyPr/>
                    <a:lstStyle/>
                    <a:p>
                      <a:endParaRPr lang="fr-FR"/>
                    </a:p>
                  </a:txBody>
                  <a:tcPr/>
                </a:tc>
                <a:extLst>
                  <a:ext uri="{0D108BD9-81ED-4DB2-BD59-A6C34878D82A}">
                    <a16:rowId xmlns:a16="http://schemas.microsoft.com/office/drawing/2014/main" val="3746516402"/>
                  </a:ext>
                </a:extLst>
              </a:tr>
              <a:tr h="1206310">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4" name="Image 3">
            <a:extLst>
              <a:ext uri="{FF2B5EF4-FFF2-40B4-BE49-F238E27FC236}">
                <a16:creationId xmlns:a16="http://schemas.microsoft.com/office/drawing/2014/main" id="{3EE546F1-5BC3-46AD-A8D4-8C45EFEAC14D}"/>
              </a:ext>
            </a:extLst>
          </p:cNvPr>
          <p:cNvPicPr>
            <a:picLocks noChangeAspect="1"/>
          </p:cNvPicPr>
          <p:nvPr/>
        </p:nvPicPr>
        <p:blipFill>
          <a:blip r:embed="rId3"/>
          <a:stretch>
            <a:fillRect/>
          </a:stretch>
        </p:blipFill>
        <p:spPr>
          <a:xfrm>
            <a:off x="0" y="3096856"/>
            <a:ext cx="4571999" cy="3761143"/>
          </a:xfrm>
          <a:prstGeom prst="rect">
            <a:avLst/>
          </a:prstGeom>
        </p:spPr>
      </p:pic>
      <p:pic>
        <p:nvPicPr>
          <p:cNvPr id="7" name="Image 6">
            <a:extLst>
              <a:ext uri="{FF2B5EF4-FFF2-40B4-BE49-F238E27FC236}">
                <a16:creationId xmlns:a16="http://schemas.microsoft.com/office/drawing/2014/main" id="{0A103C4C-1E27-4A50-9E6F-F467A74298EB}"/>
              </a:ext>
            </a:extLst>
          </p:cNvPr>
          <p:cNvPicPr>
            <a:picLocks noChangeAspect="1"/>
          </p:cNvPicPr>
          <p:nvPr/>
        </p:nvPicPr>
        <p:blipFill>
          <a:blip r:embed="rId4"/>
          <a:stretch>
            <a:fillRect/>
          </a:stretch>
        </p:blipFill>
        <p:spPr>
          <a:xfrm>
            <a:off x="4604616" y="3092659"/>
            <a:ext cx="4539384" cy="3765340"/>
          </a:xfrm>
          <a:prstGeom prst="rect">
            <a:avLst/>
          </a:prstGeom>
        </p:spPr>
      </p:pic>
    </p:spTree>
    <p:extLst>
      <p:ext uri="{BB962C8B-B14F-4D97-AF65-F5344CB8AC3E}">
        <p14:creationId xmlns:p14="http://schemas.microsoft.com/office/powerpoint/2010/main" val="2579413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738814"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pPr algn="just"/>
            <a:r>
              <a:rPr lang="fr-FR" altLang="fr-FR" sz="2000" dirty="0"/>
              <a:t>Présentation de la problématique, de son interprétation et des pistes de recherche envisagées.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r>
              <a:rPr lang="fr-FR" altLang="ko-KR" sz="1800" dirty="0">
                <a:latin typeface="Verdana" panose="020B0604030504040204" pitchFamily="34" charset="0"/>
                <a:ea typeface="굴림" panose="020B0600000101010101" pitchFamily="34" charset="-127"/>
              </a:rPr>
              <a:t>La problématique du projet est de réaliser une segmentation client avec un algorithme adaptée non supervisé permettant de réaliser le clustering des clients.</a:t>
            </a:r>
          </a:p>
          <a:p>
            <a:pPr algn="just">
              <a:lnSpc>
                <a:spcPct val="80000"/>
              </a:lnSpc>
            </a:pPr>
            <a:endParaRPr lang="fr-FR" altLang="ko-KR" sz="1800" dirty="0">
              <a:latin typeface="Verdana" panose="020B0604030504040204" pitchFamily="34" charset="0"/>
              <a:ea typeface="굴림" panose="020B0600000101010101" pitchFamily="34" charset="-127"/>
            </a:endParaRPr>
          </a:p>
          <a:p>
            <a:pPr algn="just">
              <a:lnSpc>
                <a:spcPct val="80000"/>
              </a:lnSpc>
            </a:pPr>
            <a:endParaRPr lang="fr-FR" altLang="ko-KR" sz="1800" dirty="0">
              <a:latin typeface="Verdana" panose="020B0604030504040204" pitchFamily="34" charset="0"/>
              <a:ea typeface="굴림" panose="020B0600000101010101" pitchFamily="34" charset="-127"/>
            </a:endParaRPr>
          </a:p>
          <a:p>
            <a:pPr algn="just">
              <a:lnSpc>
                <a:spcPct val="80000"/>
              </a:lnSpc>
            </a:pPr>
            <a:r>
              <a:rPr lang="fr-FR" altLang="ko-KR" sz="1800" dirty="0">
                <a:latin typeface="Verdana" panose="020B0604030504040204" pitchFamily="34" charset="0"/>
                <a:ea typeface="굴림" panose="020B0600000101010101" pitchFamily="34" charset="-127"/>
              </a:rPr>
              <a:t>Cette segmentation des clients permettra d’optimiser les campagnes de communication en marketing de la société </a:t>
            </a:r>
            <a:r>
              <a:rPr lang="fr-FR" altLang="ko-KR" sz="1800" dirty="0" err="1">
                <a:latin typeface="Verdana" panose="020B0604030504040204" pitchFamily="34" charset="0"/>
                <a:ea typeface="굴림" panose="020B0600000101010101" pitchFamily="34" charset="-127"/>
              </a:rPr>
              <a:t>Olist</a:t>
            </a:r>
            <a:r>
              <a:rPr lang="fr-FR" altLang="ko-KR" sz="1800" dirty="0">
                <a:latin typeface="Verdana" panose="020B0604030504040204" pitchFamily="34" charset="0"/>
                <a:ea typeface="굴림" panose="020B0600000101010101" pitchFamily="34" charset="-127"/>
              </a:rPr>
              <a:t>.</a:t>
            </a:r>
          </a:p>
          <a:p>
            <a:pPr algn="just">
              <a:lnSpc>
                <a:spcPct val="80000"/>
              </a:lnSpc>
            </a:pPr>
            <a:endParaRPr lang="fr-FR" altLang="ko-KR" sz="1800" dirty="0">
              <a:latin typeface="Verdana" panose="020B0604030504040204" pitchFamily="34" charset="0"/>
              <a:ea typeface="굴림" panose="020B0600000101010101" pitchFamily="34" charset="-127"/>
            </a:endParaRPr>
          </a:p>
          <a:p>
            <a:pPr algn="just">
              <a:lnSpc>
                <a:spcPct val="80000"/>
              </a:lnSpc>
            </a:pPr>
            <a:endParaRPr lang="fr-FR" altLang="ko-KR" sz="1800" dirty="0">
              <a:latin typeface="Verdana" panose="020B0604030504040204" pitchFamily="34" charset="0"/>
              <a:ea typeface="굴림" panose="020B0600000101010101" pitchFamily="34" charset="-127"/>
            </a:endParaRPr>
          </a:p>
          <a:p>
            <a:pPr algn="just">
              <a:lnSpc>
                <a:spcPct val="80000"/>
              </a:lnSpc>
            </a:pPr>
            <a:r>
              <a:rPr lang="fr-FR" altLang="ko-KR" sz="1800" dirty="0">
                <a:latin typeface="Verdana" panose="020B0604030504040204" pitchFamily="34" charset="0"/>
                <a:ea typeface="굴림" panose="020B0600000101010101" pitchFamily="34" charset="-127"/>
              </a:rPr>
              <a:t>Les pistes envisagées sont d’utiliser et tester  différents algorithme de clustering tel que DBSCAN et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afin de déterminer quel algorithme est le plus pertinent et efficient pour ce projet.</a:t>
            </a:r>
          </a:p>
          <a:p>
            <a:pPr algn="just">
              <a:lnSpc>
                <a:spcPct val="80000"/>
              </a:lnSpc>
            </a:pPr>
            <a:endParaRPr lang="fr-FR" altLang="ko-KR" sz="18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spTree>
    <p:extLst>
      <p:ext uri="{BB962C8B-B14F-4D97-AF65-F5344CB8AC3E}">
        <p14:creationId xmlns:p14="http://schemas.microsoft.com/office/powerpoint/2010/main" val="3606291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Standardscaler</a:t>
            </a:r>
            <a:r>
              <a:rPr lang="fr-FR" altLang="ko-KR" sz="1800" dirty="0">
                <a:latin typeface="Verdana" panose="020B0604030504040204" pitchFamily="34" charset="0"/>
                <a:ea typeface="굴림" panose="020B0600000101010101" pitchFamily="34" charset="-127"/>
              </a:rPr>
              <a:t> 4 clusters.</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nvGraphicFramePr>
        <p:xfrm>
          <a:off x="0" y="2708920"/>
          <a:ext cx="9144000" cy="414908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392886">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1274942">
                <a:tc>
                  <a:txBody>
                    <a:bodyPr/>
                    <a:lstStyle/>
                    <a:p>
                      <a:endParaRPr lang="fr-FR" dirty="0"/>
                    </a:p>
                  </a:txBody>
                  <a:tcPr/>
                </a:tc>
                <a:tc>
                  <a:txBody>
                    <a:bodyPr/>
                    <a:lstStyle/>
                    <a:p>
                      <a:endParaRPr lang="fr-FR" dirty="0"/>
                    </a:p>
                  </a:txBody>
                  <a:tcPr/>
                </a:tc>
                <a:extLst>
                  <a:ext uri="{0D108BD9-81ED-4DB2-BD59-A6C34878D82A}">
                    <a16:rowId xmlns:a16="http://schemas.microsoft.com/office/drawing/2014/main" val="2633844997"/>
                  </a:ext>
                </a:extLst>
              </a:tr>
              <a:tr h="1274942">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206310">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4" name="Image 3">
            <a:extLst>
              <a:ext uri="{FF2B5EF4-FFF2-40B4-BE49-F238E27FC236}">
                <a16:creationId xmlns:a16="http://schemas.microsoft.com/office/drawing/2014/main" id="{FAA5EB8B-8882-46C8-9D6E-5FF2B5C5260E}"/>
              </a:ext>
            </a:extLst>
          </p:cNvPr>
          <p:cNvPicPr>
            <a:picLocks noChangeAspect="1"/>
          </p:cNvPicPr>
          <p:nvPr/>
        </p:nvPicPr>
        <p:blipFill>
          <a:blip r:embed="rId3"/>
          <a:stretch>
            <a:fillRect/>
          </a:stretch>
        </p:blipFill>
        <p:spPr>
          <a:xfrm>
            <a:off x="12555" y="3080130"/>
            <a:ext cx="4559445" cy="3747620"/>
          </a:xfrm>
          <a:prstGeom prst="rect">
            <a:avLst/>
          </a:prstGeom>
        </p:spPr>
      </p:pic>
      <p:pic>
        <p:nvPicPr>
          <p:cNvPr id="7" name="Image 6">
            <a:extLst>
              <a:ext uri="{FF2B5EF4-FFF2-40B4-BE49-F238E27FC236}">
                <a16:creationId xmlns:a16="http://schemas.microsoft.com/office/drawing/2014/main" id="{E721C6D3-244F-4B8E-B7D2-FBB464B42A9D}"/>
              </a:ext>
            </a:extLst>
          </p:cNvPr>
          <p:cNvPicPr>
            <a:picLocks noChangeAspect="1"/>
          </p:cNvPicPr>
          <p:nvPr/>
        </p:nvPicPr>
        <p:blipFill>
          <a:blip r:embed="rId4"/>
          <a:stretch>
            <a:fillRect/>
          </a:stretch>
        </p:blipFill>
        <p:spPr>
          <a:xfrm>
            <a:off x="4584555" y="3080130"/>
            <a:ext cx="4546890" cy="3757235"/>
          </a:xfrm>
          <a:prstGeom prst="rect">
            <a:avLst/>
          </a:prstGeom>
        </p:spPr>
      </p:pic>
    </p:spTree>
    <p:extLst>
      <p:ext uri="{BB962C8B-B14F-4D97-AF65-F5344CB8AC3E}">
        <p14:creationId xmlns:p14="http://schemas.microsoft.com/office/powerpoint/2010/main" val="3701482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 4 clusters.</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nvGraphicFramePr>
        <p:xfrm>
          <a:off x="0" y="2708920"/>
          <a:ext cx="9144000" cy="414908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392886">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1274942">
                <a:tc>
                  <a:txBody>
                    <a:bodyPr/>
                    <a:lstStyle/>
                    <a:p>
                      <a:endParaRPr lang="fr-FR" dirty="0"/>
                    </a:p>
                  </a:txBody>
                  <a:tcPr/>
                </a:tc>
                <a:tc>
                  <a:txBody>
                    <a:bodyPr/>
                    <a:lstStyle/>
                    <a:p>
                      <a:endParaRPr lang="fr-FR" dirty="0"/>
                    </a:p>
                  </a:txBody>
                  <a:tcPr/>
                </a:tc>
                <a:extLst>
                  <a:ext uri="{0D108BD9-81ED-4DB2-BD59-A6C34878D82A}">
                    <a16:rowId xmlns:a16="http://schemas.microsoft.com/office/drawing/2014/main" val="2633844997"/>
                  </a:ext>
                </a:extLst>
              </a:tr>
              <a:tr h="1274942">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206310">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5" name="Image 4">
            <a:extLst>
              <a:ext uri="{FF2B5EF4-FFF2-40B4-BE49-F238E27FC236}">
                <a16:creationId xmlns:a16="http://schemas.microsoft.com/office/drawing/2014/main" id="{F4070D27-4A09-40B2-833A-77A58DD2D9A8}"/>
              </a:ext>
            </a:extLst>
          </p:cNvPr>
          <p:cNvPicPr>
            <a:picLocks noChangeAspect="1"/>
          </p:cNvPicPr>
          <p:nvPr/>
        </p:nvPicPr>
        <p:blipFill>
          <a:blip r:embed="rId3"/>
          <a:stretch>
            <a:fillRect/>
          </a:stretch>
        </p:blipFill>
        <p:spPr>
          <a:xfrm>
            <a:off x="12555" y="3068960"/>
            <a:ext cx="4559445" cy="3789040"/>
          </a:xfrm>
          <a:prstGeom prst="rect">
            <a:avLst/>
          </a:prstGeom>
        </p:spPr>
      </p:pic>
      <p:pic>
        <p:nvPicPr>
          <p:cNvPr id="8" name="Image 7">
            <a:extLst>
              <a:ext uri="{FF2B5EF4-FFF2-40B4-BE49-F238E27FC236}">
                <a16:creationId xmlns:a16="http://schemas.microsoft.com/office/drawing/2014/main" id="{A258CBB7-4DF0-4881-90DD-051AA1D13E57}"/>
              </a:ext>
            </a:extLst>
          </p:cNvPr>
          <p:cNvPicPr>
            <a:picLocks noChangeAspect="1"/>
          </p:cNvPicPr>
          <p:nvPr/>
        </p:nvPicPr>
        <p:blipFill>
          <a:blip r:embed="rId4"/>
          <a:stretch>
            <a:fillRect/>
          </a:stretch>
        </p:blipFill>
        <p:spPr>
          <a:xfrm>
            <a:off x="4584555" y="3068960"/>
            <a:ext cx="4559445" cy="3786948"/>
          </a:xfrm>
          <a:prstGeom prst="rect">
            <a:avLst/>
          </a:prstGeom>
        </p:spPr>
      </p:pic>
    </p:spTree>
    <p:extLst>
      <p:ext uri="{BB962C8B-B14F-4D97-AF65-F5344CB8AC3E}">
        <p14:creationId xmlns:p14="http://schemas.microsoft.com/office/powerpoint/2010/main" val="1903393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Standardscaler</a:t>
            </a:r>
            <a:r>
              <a:rPr lang="fr-FR" altLang="ko-KR" sz="1800" dirty="0">
                <a:latin typeface="Verdana" panose="020B0604030504040204" pitchFamily="34" charset="0"/>
                <a:ea typeface="굴림" panose="020B0600000101010101" pitchFamily="34" charset="-127"/>
              </a:rPr>
              <a:t> 3 clusters.</a:t>
            </a:r>
          </a:p>
          <a:p>
            <a:pPr algn="just">
              <a:lnSpc>
                <a:spcPct val="80000"/>
              </a:lnSpc>
            </a:pPr>
            <a:r>
              <a:rPr lang="fr-FR" altLang="ko-KR" sz="1800" dirty="0">
                <a:latin typeface="Verdana" panose="020B0604030504040204" pitchFamily="34" charset="0"/>
                <a:ea typeface="굴림" panose="020B0600000101010101" pitchFamily="34" charset="-127"/>
              </a:rPr>
              <a:t>.</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nvGraphicFramePr>
        <p:xfrm>
          <a:off x="0" y="2708920"/>
          <a:ext cx="9144000" cy="414908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392886">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1274942">
                <a:tc>
                  <a:txBody>
                    <a:bodyPr/>
                    <a:lstStyle/>
                    <a:p>
                      <a:endParaRPr lang="fr-FR" dirty="0"/>
                    </a:p>
                  </a:txBody>
                  <a:tcPr/>
                </a:tc>
                <a:tc>
                  <a:txBody>
                    <a:bodyPr/>
                    <a:lstStyle/>
                    <a:p>
                      <a:endParaRPr lang="fr-FR" dirty="0"/>
                    </a:p>
                  </a:txBody>
                  <a:tcPr/>
                </a:tc>
                <a:extLst>
                  <a:ext uri="{0D108BD9-81ED-4DB2-BD59-A6C34878D82A}">
                    <a16:rowId xmlns:a16="http://schemas.microsoft.com/office/drawing/2014/main" val="2633844997"/>
                  </a:ext>
                </a:extLst>
              </a:tr>
              <a:tr h="1274942">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206310">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4" name="Image 3">
            <a:extLst>
              <a:ext uri="{FF2B5EF4-FFF2-40B4-BE49-F238E27FC236}">
                <a16:creationId xmlns:a16="http://schemas.microsoft.com/office/drawing/2014/main" id="{5A962360-1175-406C-85DA-B11F2F9AFC30}"/>
              </a:ext>
            </a:extLst>
          </p:cNvPr>
          <p:cNvPicPr>
            <a:picLocks noChangeAspect="1"/>
          </p:cNvPicPr>
          <p:nvPr/>
        </p:nvPicPr>
        <p:blipFill>
          <a:blip r:embed="rId3"/>
          <a:stretch>
            <a:fillRect/>
          </a:stretch>
        </p:blipFill>
        <p:spPr>
          <a:xfrm>
            <a:off x="448405" y="3132621"/>
            <a:ext cx="3626298" cy="3696035"/>
          </a:xfrm>
          <a:prstGeom prst="rect">
            <a:avLst/>
          </a:prstGeom>
        </p:spPr>
      </p:pic>
      <p:pic>
        <p:nvPicPr>
          <p:cNvPr id="7" name="Image 6">
            <a:extLst>
              <a:ext uri="{FF2B5EF4-FFF2-40B4-BE49-F238E27FC236}">
                <a16:creationId xmlns:a16="http://schemas.microsoft.com/office/drawing/2014/main" id="{D034533C-F797-4C27-92DF-C9AE74F88611}"/>
              </a:ext>
            </a:extLst>
          </p:cNvPr>
          <p:cNvPicPr>
            <a:picLocks noChangeAspect="1"/>
          </p:cNvPicPr>
          <p:nvPr/>
        </p:nvPicPr>
        <p:blipFill>
          <a:blip r:embed="rId4"/>
          <a:stretch>
            <a:fillRect/>
          </a:stretch>
        </p:blipFill>
        <p:spPr>
          <a:xfrm>
            <a:off x="5073228" y="3132621"/>
            <a:ext cx="3626298" cy="3696035"/>
          </a:xfrm>
          <a:prstGeom prst="rect">
            <a:avLst/>
          </a:prstGeom>
        </p:spPr>
      </p:pic>
    </p:spTree>
    <p:extLst>
      <p:ext uri="{BB962C8B-B14F-4D97-AF65-F5344CB8AC3E}">
        <p14:creationId xmlns:p14="http://schemas.microsoft.com/office/powerpoint/2010/main" val="2692603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 3 clusters.</a:t>
            </a:r>
          </a:p>
          <a:p>
            <a:pPr algn="just">
              <a:lnSpc>
                <a:spcPct val="80000"/>
              </a:lnSpc>
            </a:pPr>
            <a:r>
              <a:rPr lang="fr-FR" altLang="ko-KR" sz="1800" dirty="0">
                <a:latin typeface="Verdana" panose="020B0604030504040204" pitchFamily="34" charset="0"/>
                <a:ea typeface="굴림" panose="020B0600000101010101" pitchFamily="34" charset="-127"/>
              </a:rPr>
              <a:t>.</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nvGraphicFramePr>
        <p:xfrm>
          <a:off x="0" y="2708920"/>
          <a:ext cx="9144000" cy="414908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392886">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1274942">
                <a:tc>
                  <a:txBody>
                    <a:bodyPr/>
                    <a:lstStyle/>
                    <a:p>
                      <a:endParaRPr lang="fr-FR" dirty="0"/>
                    </a:p>
                  </a:txBody>
                  <a:tcPr/>
                </a:tc>
                <a:tc>
                  <a:txBody>
                    <a:bodyPr/>
                    <a:lstStyle/>
                    <a:p>
                      <a:endParaRPr lang="fr-FR" dirty="0"/>
                    </a:p>
                  </a:txBody>
                  <a:tcPr/>
                </a:tc>
                <a:extLst>
                  <a:ext uri="{0D108BD9-81ED-4DB2-BD59-A6C34878D82A}">
                    <a16:rowId xmlns:a16="http://schemas.microsoft.com/office/drawing/2014/main" val="2633844997"/>
                  </a:ext>
                </a:extLst>
              </a:tr>
              <a:tr h="1274942">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206310">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5" name="Image 4">
            <a:extLst>
              <a:ext uri="{FF2B5EF4-FFF2-40B4-BE49-F238E27FC236}">
                <a16:creationId xmlns:a16="http://schemas.microsoft.com/office/drawing/2014/main" id="{FB1287F6-DAE5-4C79-AF27-1FB5A2F47A32}"/>
              </a:ext>
            </a:extLst>
          </p:cNvPr>
          <p:cNvPicPr>
            <a:picLocks noChangeAspect="1"/>
          </p:cNvPicPr>
          <p:nvPr/>
        </p:nvPicPr>
        <p:blipFill>
          <a:blip r:embed="rId3"/>
          <a:stretch>
            <a:fillRect/>
          </a:stretch>
        </p:blipFill>
        <p:spPr>
          <a:xfrm>
            <a:off x="467544" y="3122280"/>
            <a:ext cx="3646899" cy="3717032"/>
          </a:xfrm>
          <a:prstGeom prst="rect">
            <a:avLst/>
          </a:prstGeom>
        </p:spPr>
      </p:pic>
      <p:pic>
        <p:nvPicPr>
          <p:cNvPr id="8" name="Image 7">
            <a:extLst>
              <a:ext uri="{FF2B5EF4-FFF2-40B4-BE49-F238E27FC236}">
                <a16:creationId xmlns:a16="http://schemas.microsoft.com/office/drawing/2014/main" id="{4CB39F0F-135A-4DC3-86E4-67AD08C4C96E}"/>
              </a:ext>
            </a:extLst>
          </p:cNvPr>
          <p:cNvPicPr>
            <a:picLocks noChangeAspect="1"/>
          </p:cNvPicPr>
          <p:nvPr/>
        </p:nvPicPr>
        <p:blipFill>
          <a:blip r:embed="rId4"/>
          <a:stretch>
            <a:fillRect/>
          </a:stretch>
        </p:blipFill>
        <p:spPr>
          <a:xfrm>
            <a:off x="5105043" y="3135830"/>
            <a:ext cx="3646899" cy="3717032"/>
          </a:xfrm>
          <a:prstGeom prst="rect">
            <a:avLst/>
          </a:prstGeom>
        </p:spPr>
      </p:pic>
    </p:spTree>
    <p:extLst>
      <p:ext uri="{BB962C8B-B14F-4D97-AF65-F5344CB8AC3E}">
        <p14:creationId xmlns:p14="http://schemas.microsoft.com/office/powerpoint/2010/main" val="1095620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Standardscaler</a:t>
            </a:r>
            <a:r>
              <a:rPr lang="fr-FR" altLang="ko-KR" sz="1800" dirty="0">
                <a:latin typeface="Verdana" panose="020B0604030504040204" pitchFamily="34" charset="0"/>
                <a:ea typeface="굴림" panose="020B0600000101010101" pitchFamily="34" charset="-127"/>
              </a:rPr>
              <a:t> 4 clusters.</a:t>
            </a:r>
          </a:p>
          <a:p>
            <a:pPr algn="just">
              <a:lnSpc>
                <a:spcPct val="80000"/>
              </a:lnSpc>
            </a:pPr>
            <a:r>
              <a:rPr lang="fr-FR" altLang="ko-KR" sz="1800" dirty="0">
                <a:latin typeface="Verdana" panose="020B0604030504040204" pitchFamily="34" charset="0"/>
                <a:ea typeface="굴림" panose="020B0600000101010101" pitchFamily="34" charset="-127"/>
              </a:rPr>
              <a:t>.</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nvGraphicFramePr>
        <p:xfrm>
          <a:off x="0" y="2708920"/>
          <a:ext cx="9144000" cy="414908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392886">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1274942">
                <a:tc>
                  <a:txBody>
                    <a:bodyPr/>
                    <a:lstStyle/>
                    <a:p>
                      <a:endParaRPr lang="fr-FR" dirty="0"/>
                    </a:p>
                  </a:txBody>
                  <a:tcPr/>
                </a:tc>
                <a:tc>
                  <a:txBody>
                    <a:bodyPr/>
                    <a:lstStyle/>
                    <a:p>
                      <a:endParaRPr lang="fr-FR" dirty="0"/>
                    </a:p>
                  </a:txBody>
                  <a:tcPr/>
                </a:tc>
                <a:extLst>
                  <a:ext uri="{0D108BD9-81ED-4DB2-BD59-A6C34878D82A}">
                    <a16:rowId xmlns:a16="http://schemas.microsoft.com/office/drawing/2014/main" val="2633844997"/>
                  </a:ext>
                </a:extLst>
              </a:tr>
              <a:tr h="1274942">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206310">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5" name="Image 4">
            <a:extLst>
              <a:ext uri="{FF2B5EF4-FFF2-40B4-BE49-F238E27FC236}">
                <a16:creationId xmlns:a16="http://schemas.microsoft.com/office/drawing/2014/main" id="{6C2FC37A-94D0-49DE-A375-9629B8B7CB57}"/>
              </a:ext>
            </a:extLst>
          </p:cNvPr>
          <p:cNvPicPr>
            <a:picLocks noChangeAspect="1"/>
          </p:cNvPicPr>
          <p:nvPr/>
        </p:nvPicPr>
        <p:blipFill>
          <a:blip r:embed="rId3"/>
          <a:stretch>
            <a:fillRect/>
          </a:stretch>
        </p:blipFill>
        <p:spPr>
          <a:xfrm>
            <a:off x="467544" y="3116303"/>
            <a:ext cx="3646899" cy="3717032"/>
          </a:xfrm>
          <a:prstGeom prst="rect">
            <a:avLst/>
          </a:prstGeom>
        </p:spPr>
      </p:pic>
      <p:pic>
        <p:nvPicPr>
          <p:cNvPr id="8" name="Image 7">
            <a:extLst>
              <a:ext uri="{FF2B5EF4-FFF2-40B4-BE49-F238E27FC236}">
                <a16:creationId xmlns:a16="http://schemas.microsoft.com/office/drawing/2014/main" id="{F5C05418-0D13-447D-B74F-D6E92FED4ADE}"/>
              </a:ext>
            </a:extLst>
          </p:cNvPr>
          <p:cNvPicPr>
            <a:picLocks noChangeAspect="1"/>
          </p:cNvPicPr>
          <p:nvPr/>
        </p:nvPicPr>
        <p:blipFill>
          <a:blip r:embed="rId4"/>
          <a:stretch>
            <a:fillRect/>
          </a:stretch>
        </p:blipFill>
        <p:spPr>
          <a:xfrm>
            <a:off x="5029559" y="3116303"/>
            <a:ext cx="3646899" cy="3717032"/>
          </a:xfrm>
          <a:prstGeom prst="rect">
            <a:avLst/>
          </a:prstGeom>
        </p:spPr>
      </p:pic>
    </p:spTree>
    <p:extLst>
      <p:ext uri="{BB962C8B-B14F-4D97-AF65-F5344CB8AC3E}">
        <p14:creationId xmlns:p14="http://schemas.microsoft.com/office/powerpoint/2010/main" val="2955143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 4 clusters.</a:t>
            </a:r>
          </a:p>
          <a:p>
            <a:pPr algn="just">
              <a:lnSpc>
                <a:spcPct val="80000"/>
              </a:lnSpc>
            </a:pPr>
            <a:r>
              <a:rPr lang="fr-FR" altLang="ko-KR" sz="1800" dirty="0">
                <a:latin typeface="Verdana" panose="020B0604030504040204" pitchFamily="34" charset="0"/>
                <a:ea typeface="굴림" panose="020B0600000101010101" pitchFamily="34" charset="-127"/>
              </a:rPr>
              <a:t>.</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nvGraphicFramePr>
        <p:xfrm>
          <a:off x="0" y="2708920"/>
          <a:ext cx="9144000" cy="414908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392886">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1274942">
                <a:tc>
                  <a:txBody>
                    <a:bodyPr/>
                    <a:lstStyle/>
                    <a:p>
                      <a:endParaRPr lang="fr-FR" dirty="0"/>
                    </a:p>
                  </a:txBody>
                  <a:tcPr/>
                </a:tc>
                <a:tc>
                  <a:txBody>
                    <a:bodyPr/>
                    <a:lstStyle/>
                    <a:p>
                      <a:endParaRPr lang="fr-FR" dirty="0"/>
                    </a:p>
                  </a:txBody>
                  <a:tcPr/>
                </a:tc>
                <a:extLst>
                  <a:ext uri="{0D108BD9-81ED-4DB2-BD59-A6C34878D82A}">
                    <a16:rowId xmlns:a16="http://schemas.microsoft.com/office/drawing/2014/main" val="2633844997"/>
                  </a:ext>
                </a:extLst>
              </a:tr>
              <a:tr h="1274942">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206310">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4" name="Image 3">
            <a:extLst>
              <a:ext uri="{FF2B5EF4-FFF2-40B4-BE49-F238E27FC236}">
                <a16:creationId xmlns:a16="http://schemas.microsoft.com/office/drawing/2014/main" id="{26B3B858-7D0B-45E2-A3B3-FA82F135FEF9}"/>
              </a:ext>
            </a:extLst>
          </p:cNvPr>
          <p:cNvPicPr>
            <a:picLocks noChangeAspect="1"/>
          </p:cNvPicPr>
          <p:nvPr/>
        </p:nvPicPr>
        <p:blipFill>
          <a:blip r:embed="rId3"/>
          <a:stretch>
            <a:fillRect/>
          </a:stretch>
        </p:blipFill>
        <p:spPr>
          <a:xfrm>
            <a:off x="467544" y="3140968"/>
            <a:ext cx="3646899" cy="3717032"/>
          </a:xfrm>
          <a:prstGeom prst="rect">
            <a:avLst/>
          </a:prstGeom>
        </p:spPr>
      </p:pic>
      <p:pic>
        <p:nvPicPr>
          <p:cNvPr id="7" name="Image 6">
            <a:extLst>
              <a:ext uri="{FF2B5EF4-FFF2-40B4-BE49-F238E27FC236}">
                <a16:creationId xmlns:a16="http://schemas.microsoft.com/office/drawing/2014/main" id="{3BAF7B5C-B743-48E7-8240-4188595B7AC0}"/>
              </a:ext>
            </a:extLst>
          </p:cNvPr>
          <p:cNvPicPr>
            <a:picLocks noChangeAspect="1"/>
          </p:cNvPicPr>
          <p:nvPr/>
        </p:nvPicPr>
        <p:blipFill>
          <a:blip r:embed="rId4"/>
          <a:stretch>
            <a:fillRect/>
          </a:stretch>
        </p:blipFill>
        <p:spPr>
          <a:xfrm>
            <a:off x="5029557" y="3116979"/>
            <a:ext cx="3646899" cy="3717032"/>
          </a:xfrm>
          <a:prstGeom prst="rect">
            <a:avLst/>
          </a:prstGeom>
        </p:spPr>
      </p:pic>
    </p:spTree>
    <p:extLst>
      <p:ext uri="{BB962C8B-B14F-4D97-AF65-F5344CB8AC3E}">
        <p14:creationId xmlns:p14="http://schemas.microsoft.com/office/powerpoint/2010/main" val="1794595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Standardscaler</a:t>
            </a:r>
            <a:r>
              <a:rPr lang="fr-FR" altLang="ko-KR" sz="1800" dirty="0">
                <a:latin typeface="Verdana" panose="020B0604030504040204" pitchFamily="34" charset="0"/>
                <a:ea typeface="굴림" panose="020B0600000101010101" pitchFamily="34" charset="-127"/>
              </a:rPr>
              <a:t>.</a:t>
            </a:r>
          </a:p>
          <a:p>
            <a:pPr algn="just">
              <a:lnSpc>
                <a:spcPct val="80000"/>
              </a:lnSpc>
            </a:pPr>
            <a:r>
              <a:rPr lang="fr-FR" altLang="ko-KR" sz="1800" dirty="0">
                <a:latin typeface="Verdana" panose="020B0604030504040204" pitchFamily="34" charset="0"/>
                <a:ea typeface="굴림" panose="020B0600000101010101" pitchFamily="34" charset="-127"/>
              </a:rPr>
              <a:t>.</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2347869614"/>
              </p:ext>
            </p:extLst>
          </p:nvPr>
        </p:nvGraphicFramePr>
        <p:xfrm>
          <a:off x="0" y="2708920"/>
          <a:ext cx="9144000" cy="414908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392886">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1274942">
                <a:tc>
                  <a:txBody>
                    <a:bodyPr/>
                    <a:lstStyle/>
                    <a:p>
                      <a:r>
                        <a:rPr lang="fr-FR" sz="1400" dirty="0" err="1"/>
                        <a:t>Knee</a:t>
                      </a:r>
                      <a:r>
                        <a:rPr lang="fr-FR" sz="1400" dirty="0"/>
                        <a:t> </a:t>
                      </a:r>
                      <a:r>
                        <a:rPr lang="fr-FR" sz="1400" dirty="0" err="1"/>
                        <a:t>locator</a:t>
                      </a:r>
                      <a:r>
                        <a:rPr lang="fr-FR" sz="1400" dirty="0"/>
                        <a:t> : </a:t>
                      </a:r>
                      <a:r>
                        <a:rPr lang="fr-FR" sz="1400" dirty="0" err="1"/>
                        <a:t>Kl.elbow</a:t>
                      </a:r>
                      <a:r>
                        <a:rPr lang="fr-FR" sz="1400" dirty="0"/>
                        <a:t> =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err="1"/>
                        <a:t>Knee</a:t>
                      </a:r>
                      <a:r>
                        <a:rPr lang="fr-FR" sz="1400" dirty="0"/>
                        <a:t> </a:t>
                      </a:r>
                      <a:r>
                        <a:rPr lang="fr-FR" sz="1400" dirty="0" err="1"/>
                        <a:t>locator</a:t>
                      </a:r>
                      <a:r>
                        <a:rPr lang="fr-FR" sz="1400" dirty="0"/>
                        <a:t> : </a:t>
                      </a:r>
                      <a:r>
                        <a:rPr lang="fr-FR" sz="1400" dirty="0" err="1"/>
                        <a:t>Kl.elbow</a:t>
                      </a:r>
                      <a:r>
                        <a:rPr lang="fr-FR" sz="1400" dirty="0"/>
                        <a:t> = 3</a:t>
                      </a:r>
                    </a:p>
                    <a:p>
                      <a:endParaRPr lang="fr-FR" dirty="0"/>
                    </a:p>
                  </a:txBody>
                  <a:tcPr/>
                </a:tc>
                <a:extLst>
                  <a:ext uri="{0D108BD9-81ED-4DB2-BD59-A6C34878D82A}">
                    <a16:rowId xmlns:a16="http://schemas.microsoft.com/office/drawing/2014/main" val="2633844997"/>
                  </a:ext>
                </a:extLst>
              </a:tr>
              <a:tr h="1274942">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206310">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5" name="Image 4">
            <a:extLst>
              <a:ext uri="{FF2B5EF4-FFF2-40B4-BE49-F238E27FC236}">
                <a16:creationId xmlns:a16="http://schemas.microsoft.com/office/drawing/2014/main" id="{14BD60E2-BF05-4566-8D46-103C6DAEB3DD}"/>
              </a:ext>
            </a:extLst>
          </p:cNvPr>
          <p:cNvPicPr>
            <a:picLocks noChangeAspect="1"/>
          </p:cNvPicPr>
          <p:nvPr/>
        </p:nvPicPr>
        <p:blipFill>
          <a:blip r:embed="rId3"/>
          <a:stretch>
            <a:fillRect/>
          </a:stretch>
        </p:blipFill>
        <p:spPr>
          <a:xfrm>
            <a:off x="128606" y="3789040"/>
            <a:ext cx="4276725" cy="2667000"/>
          </a:xfrm>
          <a:prstGeom prst="rect">
            <a:avLst/>
          </a:prstGeom>
        </p:spPr>
      </p:pic>
      <p:pic>
        <p:nvPicPr>
          <p:cNvPr id="8" name="Image 7">
            <a:extLst>
              <a:ext uri="{FF2B5EF4-FFF2-40B4-BE49-F238E27FC236}">
                <a16:creationId xmlns:a16="http://schemas.microsoft.com/office/drawing/2014/main" id="{0F9C6BCA-4962-452B-A57D-B3394458006D}"/>
              </a:ext>
            </a:extLst>
          </p:cNvPr>
          <p:cNvPicPr>
            <a:picLocks noChangeAspect="1"/>
          </p:cNvPicPr>
          <p:nvPr/>
        </p:nvPicPr>
        <p:blipFill>
          <a:blip r:embed="rId4"/>
          <a:stretch>
            <a:fillRect/>
          </a:stretch>
        </p:blipFill>
        <p:spPr>
          <a:xfrm>
            <a:off x="4714219" y="3789040"/>
            <a:ext cx="4276725" cy="2667000"/>
          </a:xfrm>
          <a:prstGeom prst="rect">
            <a:avLst/>
          </a:prstGeom>
        </p:spPr>
      </p:pic>
    </p:spTree>
    <p:extLst>
      <p:ext uri="{BB962C8B-B14F-4D97-AF65-F5344CB8AC3E}">
        <p14:creationId xmlns:p14="http://schemas.microsoft.com/office/powerpoint/2010/main" val="2130949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a:t>
            </a:r>
          </a:p>
          <a:p>
            <a:pPr algn="just">
              <a:lnSpc>
                <a:spcPct val="80000"/>
              </a:lnSpc>
            </a:pPr>
            <a:r>
              <a:rPr lang="fr-FR" altLang="ko-KR" sz="1800" dirty="0">
                <a:latin typeface="Verdana" panose="020B0604030504040204" pitchFamily="34" charset="0"/>
                <a:ea typeface="굴림" panose="020B0600000101010101" pitchFamily="34" charset="-127"/>
              </a:rPr>
              <a:t>.</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nvGraphicFramePr>
        <p:xfrm>
          <a:off x="0" y="2708920"/>
          <a:ext cx="9144000" cy="414908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392886">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1274942">
                <a:tc>
                  <a:txBody>
                    <a:bodyPr/>
                    <a:lstStyle/>
                    <a:p>
                      <a:r>
                        <a:rPr lang="fr-FR" sz="1400" dirty="0" err="1"/>
                        <a:t>Knee</a:t>
                      </a:r>
                      <a:r>
                        <a:rPr lang="fr-FR" sz="1400" dirty="0"/>
                        <a:t> </a:t>
                      </a:r>
                      <a:r>
                        <a:rPr lang="fr-FR" sz="1400" dirty="0" err="1"/>
                        <a:t>locator</a:t>
                      </a:r>
                      <a:r>
                        <a:rPr lang="fr-FR" sz="1400" dirty="0"/>
                        <a:t> : </a:t>
                      </a:r>
                      <a:r>
                        <a:rPr lang="fr-FR" sz="1400" dirty="0" err="1"/>
                        <a:t>Kl.elbow</a:t>
                      </a:r>
                      <a:r>
                        <a:rPr lang="fr-FR" sz="1400" dirty="0"/>
                        <a:t> =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err="1"/>
                        <a:t>Knee</a:t>
                      </a:r>
                      <a:r>
                        <a:rPr lang="fr-FR" sz="1400" dirty="0"/>
                        <a:t> </a:t>
                      </a:r>
                      <a:r>
                        <a:rPr lang="fr-FR" sz="1400" dirty="0" err="1"/>
                        <a:t>locator</a:t>
                      </a:r>
                      <a:r>
                        <a:rPr lang="fr-FR" sz="1400" dirty="0"/>
                        <a:t> : </a:t>
                      </a:r>
                      <a:r>
                        <a:rPr lang="fr-FR" sz="1400" dirty="0" err="1"/>
                        <a:t>Kl.elbow</a:t>
                      </a:r>
                      <a:r>
                        <a:rPr lang="fr-FR" sz="1400" dirty="0"/>
                        <a:t> = 3</a:t>
                      </a:r>
                    </a:p>
                    <a:p>
                      <a:endParaRPr lang="fr-FR" dirty="0"/>
                    </a:p>
                  </a:txBody>
                  <a:tcPr/>
                </a:tc>
                <a:extLst>
                  <a:ext uri="{0D108BD9-81ED-4DB2-BD59-A6C34878D82A}">
                    <a16:rowId xmlns:a16="http://schemas.microsoft.com/office/drawing/2014/main" val="2633844997"/>
                  </a:ext>
                </a:extLst>
              </a:tr>
              <a:tr h="1274942">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206310">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4" name="Image 3">
            <a:extLst>
              <a:ext uri="{FF2B5EF4-FFF2-40B4-BE49-F238E27FC236}">
                <a16:creationId xmlns:a16="http://schemas.microsoft.com/office/drawing/2014/main" id="{6049473D-8C79-4D5E-801F-7FCF430F13A6}"/>
              </a:ext>
            </a:extLst>
          </p:cNvPr>
          <p:cNvPicPr>
            <a:picLocks noChangeAspect="1"/>
          </p:cNvPicPr>
          <p:nvPr/>
        </p:nvPicPr>
        <p:blipFill>
          <a:blip r:embed="rId3"/>
          <a:stretch>
            <a:fillRect/>
          </a:stretch>
        </p:blipFill>
        <p:spPr>
          <a:xfrm>
            <a:off x="178526" y="3787512"/>
            <a:ext cx="4219575" cy="2667000"/>
          </a:xfrm>
          <a:prstGeom prst="rect">
            <a:avLst/>
          </a:prstGeom>
        </p:spPr>
      </p:pic>
      <p:pic>
        <p:nvPicPr>
          <p:cNvPr id="7" name="Image 6">
            <a:extLst>
              <a:ext uri="{FF2B5EF4-FFF2-40B4-BE49-F238E27FC236}">
                <a16:creationId xmlns:a16="http://schemas.microsoft.com/office/drawing/2014/main" id="{DF5A504A-3415-4744-AB54-6138A8619CD8}"/>
              </a:ext>
            </a:extLst>
          </p:cNvPr>
          <p:cNvPicPr>
            <a:picLocks noChangeAspect="1"/>
          </p:cNvPicPr>
          <p:nvPr/>
        </p:nvPicPr>
        <p:blipFill>
          <a:blip r:embed="rId4"/>
          <a:stretch>
            <a:fillRect/>
          </a:stretch>
        </p:blipFill>
        <p:spPr>
          <a:xfrm>
            <a:off x="4776651" y="3784943"/>
            <a:ext cx="4219575" cy="2667000"/>
          </a:xfrm>
          <a:prstGeom prst="rect">
            <a:avLst/>
          </a:prstGeom>
        </p:spPr>
      </p:pic>
    </p:spTree>
    <p:extLst>
      <p:ext uri="{BB962C8B-B14F-4D97-AF65-F5344CB8AC3E}">
        <p14:creationId xmlns:p14="http://schemas.microsoft.com/office/powerpoint/2010/main" val="1673594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Standardscaler</a:t>
            </a:r>
            <a:r>
              <a:rPr lang="fr-FR" altLang="ko-KR" sz="1800" dirty="0">
                <a:latin typeface="Verdana" panose="020B0604030504040204" pitchFamily="34" charset="0"/>
                <a:ea typeface="굴림" panose="020B0600000101010101" pitchFamily="34" charset="-127"/>
              </a:rPr>
              <a:t>.</a:t>
            </a:r>
          </a:p>
          <a:p>
            <a:pPr algn="just">
              <a:lnSpc>
                <a:spcPct val="80000"/>
              </a:lnSpc>
            </a:pPr>
            <a:r>
              <a:rPr lang="fr-FR" altLang="ko-KR" sz="1800" dirty="0">
                <a:latin typeface="Verdana" panose="020B0604030504040204" pitchFamily="34" charset="0"/>
                <a:ea typeface="굴림" panose="020B0600000101010101" pitchFamily="34" charset="-127"/>
              </a:rPr>
              <a:t>.</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2043921757"/>
              </p:ext>
            </p:extLst>
          </p:nvPr>
        </p:nvGraphicFramePr>
        <p:xfrm>
          <a:off x="107504" y="2708920"/>
          <a:ext cx="9036496" cy="4149080"/>
        </p:xfrm>
        <a:graphic>
          <a:graphicData uri="http://schemas.openxmlformats.org/drawingml/2006/table">
            <a:tbl>
              <a:tblPr firstRow="1" bandRow="1">
                <a:tableStyleId>{5C22544A-7EE6-4342-B048-85BDC9FD1C3A}</a:tableStyleId>
              </a:tblPr>
              <a:tblGrid>
                <a:gridCol w="4464496">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392886">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1274942">
                <a:tc>
                  <a:txBody>
                    <a:bodyPr/>
                    <a:lstStyle/>
                    <a:p>
                      <a:r>
                        <a:rPr lang="fr-FR" sz="1400" dirty="0" err="1"/>
                        <a:t>kmeans_silhouette</a:t>
                      </a:r>
                      <a:r>
                        <a:rPr lang="fr-FR" sz="1400" dirty="0"/>
                        <a:t> = 0.63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err="1"/>
                        <a:t>kmeans_silhouette</a:t>
                      </a:r>
                      <a:r>
                        <a:rPr lang="fr-FR" sz="1400" dirty="0"/>
                        <a:t> = 0.62</a:t>
                      </a:r>
                      <a:endParaRPr lang="fr-FR" dirty="0"/>
                    </a:p>
                  </a:txBody>
                  <a:tcPr/>
                </a:tc>
                <a:extLst>
                  <a:ext uri="{0D108BD9-81ED-4DB2-BD59-A6C34878D82A}">
                    <a16:rowId xmlns:a16="http://schemas.microsoft.com/office/drawing/2014/main" val="2633844997"/>
                  </a:ext>
                </a:extLst>
              </a:tr>
              <a:tr h="1274942">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206310">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5" name="Image 4">
            <a:extLst>
              <a:ext uri="{FF2B5EF4-FFF2-40B4-BE49-F238E27FC236}">
                <a16:creationId xmlns:a16="http://schemas.microsoft.com/office/drawing/2014/main" id="{9DDFFA54-FC8F-45B9-8CDA-D47322418663}"/>
              </a:ext>
            </a:extLst>
          </p:cNvPr>
          <p:cNvPicPr>
            <a:picLocks noChangeAspect="1"/>
          </p:cNvPicPr>
          <p:nvPr/>
        </p:nvPicPr>
        <p:blipFill>
          <a:blip r:embed="rId3"/>
          <a:stretch>
            <a:fillRect/>
          </a:stretch>
        </p:blipFill>
        <p:spPr>
          <a:xfrm>
            <a:off x="227880" y="3910012"/>
            <a:ext cx="4133850" cy="2667000"/>
          </a:xfrm>
          <a:prstGeom prst="rect">
            <a:avLst/>
          </a:prstGeom>
        </p:spPr>
      </p:pic>
      <p:pic>
        <p:nvPicPr>
          <p:cNvPr id="8" name="Image 7">
            <a:extLst>
              <a:ext uri="{FF2B5EF4-FFF2-40B4-BE49-F238E27FC236}">
                <a16:creationId xmlns:a16="http://schemas.microsoft.com/office/drawing/2014/main" id="{87CF8FA7-FB81-44DB-98F8-D4D53DA0C4B4}"/>
              </a:ext>
            </a:extLst>
          </p:cNvPr>
          <p:cNvPicPr>
            <a:picLocks noChangeAspect="1"/>
          </p:cNvPicPr>
          <p:nvPr/>
        </p:nvPicPr>
        <p:blipFill>
          <a:blip r:embed="rId4"/>
          <a:stretch>
            <a:fillRect/>
          </a:stretch>
        </p:blipFill>
        <p:spPr>
          <a:xfrm>
            <a:off x="4813726" y="3893406"/>
            <a:ext cx="4191000" cy="2667000"/>
          </a:xfrm>
          <a:prstGeom prst="rect">
            <a:avLst/>
          </a:prstGeom>
        </p:spPr>
      </p:pic>
    </p:spTree>
    <p:extLst>
      <p:ext uri="{BB962C8B-B14F-4D97-AF65-F5344CB8AC3E}">
        <p14:creationId xmlns:p14="http://schemas.microsoft.com/office/powerpoint/2010/main" val="24187927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a:t>
            </a:r>
          </a:p>
          <a:p>
            <a:pPr algn="just">
              <a:lnSpc>
                <a:spcPct val="80000"/>
              </a:lnSpc>
            </a:pPr>
            <a:r>
              <a:rPr lang="fr-FR" altLang="ko-KR" sz="1800" dirty="0">
                <a:latin typeface="Verdana" panose="020B0604030504040204" pitchFamily="34" charset="0"/>
                <a:ea typeface="굴림" panose="020B0600000101010101" pitchFamily="34" charset="-127"/>
              </a:rPr>
              <a:t>.</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3525430557"/>
              </p:ext>
            </p:extLst>
          </p:nvPr>
        </p:nvGraphicFramePr>
        <p:xfrm>
          <a:off x="0" y="2708920"/>
          <a:ext cx="9144000" cy="414908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392886">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1274942">
                <a:tc>
                  <a:txBody>
                    <a:bodyPr/>
                    <a:lstStyle/>
                    <a:p>
                      <a:r>
                        <a:rPr lang="fr-FR" sz="1400" dirty="0" err="1"/>
                        <a:t>kmeans_silhouette</a:t>
                      </a:r>
                      <a:r>
                        <a:rPr lang="fr-FR" sz="1400" dirty="0"/>
                        <a:t> = 0.74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err="1"/>
                        <a:t>kmeans_silhouette</a:t>
                      </a:r>
                      <a:r>
                        <a:rPr lang="fr-FR" sz="1400" dirty="0"/>
                        <a:t> = 0.75</a:t>
                      </a:r>
                      <a:endParaRPr lang="fr-FR" dirty="0"/>
                    </a:p>
                  </a:txBody>
                  <a:tcPr/>
                </a:tc>
                <a:extLst>
                  <a:ext uri="{0D108BD9-81ED-4DB2-BD59-A6C34878D82A}">
                    <a16:rowId xmlns:a16="http://schemas.microsoft.com/office/drawing/2014/main" val="2633844997"/>
                  </a:ext>
                </a:extLst>
              </a:tr>
              <a:tr h="1274942">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206310">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4" name="Image 3">
            <a:extLst>
              <a:ext uri="{FF2B5EF4-FFF2-40B4-BE49-F238E27FC236}">
                <a16:creationId xmlns:a16="http://schemas.microsoft.com/office/drawing/2014/main" id="{9C1F0035-7BEF-48A3-BF40-098DE192D878}"/>
              </a:ext>
            </a:extLst>
          </p:cNvPr>
          <p:cNvPicPr>
            <a:picLocks noChangeAspect="1"/>
          </p:cNvPicPr>
          <p:nvPr/>
        </p:nvPicPr>
        <p:blipFill>
          <a:blip r:embed="rId3"/>
          <a:stretch>
            <a:fillRect/>
          </a:stretch>
        </p:blipFill>
        <p:spPr>
          <a:xfrm>
            <a:off x="279977" y="3893406"/>
            <a:ext cx="4133850" cy="2667000"/>
          </a:xfrm>
          <a:prstGeom prst="rect">
            <a:avLst/>
          </a:prstGeom>
        </p:spPr>
      </p:pic>
      <p:pic>
        <p:nvPicPr>
          <p:cNvPr id="7" name="Image 6">
            <a:extLst>
              <a:ext uri="{FF2B5EF4-FFF2-40B4-BE49-F238E27FC236}">
                <a16:creationId xmlns:a16="http://schemas.microsoft.com/office/drawing/2014/main" id="{68C92EC9-352D-4397-AE6E-AA959F857A90}"/>
              </a:ext>
            </a:extLst>
          </p:cNvPr>
          <p:cNvPicPr>
            <a:picLocks noChangeAspect="1"/>
          </p:cNvPicPr>
          <p:nvPr/>
        </p:nvPicPr>
        <p:blipFill>
          <a:blip r:embed="rId4"/>
          <a:stretch>
            <a:fillRect/>
          </a:stretch>
        </p:blipFill>
        <p:spPr>
          <a:xfrm>
            <a:off x="4788024" y="3893406"/>
            <a:ext cx="4133850" cy="2667000"/>
          </a:xfrm>
          <a:prstGeom prst="rect">
            <a:avLst/>
          </a:prstGeom>
        </p:spPr>
      </p:pic>
    </p:spTree>
    <p:extLst>
      <p:ext uri="{BB962C8B-B14F-4D97-AF65-F5344CB8AC3E}">
        <p14:creationId xmlns:p14="http://schemas.microsoft.com/office/powerpoint/2010/main" val="819292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000" dirty="0"/>
              <a:t>Présentation du </a:t>
            </a:r>
            <a:r>
              <a:rPr lang="fr-FR" altLang="fr-FR" sz="2000" dirty="0" err="1"/>
              <a:t>cleaning</a:t>
            </a:r>
            <a:r>
              <a:rPr lang="fr-FR" altLang="fr-FR" sz="2000" dirty="0"/>
              <a:t> effectué, du </a:t>
            </a:r>
            <a:r>
              <a:rPr lang="fr-FR" altLang="fr-FR" sz="2000" dirty="0" err="1"/>
              <a:t>feature</a:t>
            </a:r>
            <a:r>
              <a:rPr lang="fr-FR" altLang="fr-FR" sz="2000" dirty="0"/>
              <a:t> engineering et de l'exploration.</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sp>
        <p:nvSpPr>
          <p:cNvPr id="8" name="Rectangle 5">
            <a:extLst>
              <a:ext uri="{FF2B5EF4-FFF2-40B4-BE49-F238E27FC236}">
                <a16:creationId xmlns:a16="http://schemas.microsoft.com/office/drawing/2014/main" id="{8CB744C0-A68B-42D1-A634-4BDC0A6C3FE7}"/>
              </a:ext>
            </a:extLst>
          </p:cNvPr>
          <p:cNvSpPr txBox="1">
            <a:spLocks noChangeArrowheads="1"/>
          </p:cNvSpPr>
          <p:nvPr/>
        </p:nvSpPr>
        <p:spPr bwMode="auto">
          <a:xfrm>
            <a:off x="1009650" y="2392363"/>
            <a:ext cx="73152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fr-FR" altLang="ko-KR" sz="1400" dirty="0">
                <a:latin typeface="Verdana" panose="020B0604030504040204" pitchFamily="34" charset="0"/>
                <a:ea typeface="굴림" panose="020B0600000101010101" pitchFamily="34" charset="-127"/>
              </a:rPr>
              <a:t>Distribution des variables pour l’année 2016 avant mise à l’échelle. </a:t>
            </a:r>
          </a:p>
          <a:p>
            <a:pPr algn="just">
              <a:lnSpc>
                <a:spcPct val="80000"/>
              </a:lnSpc>
            </a:pPr>
            <a:endParaRPr lang="fr-FR" altLang="ko-KR" sz="14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pic>
        <p:nvPicPr>
          <p:cNvPr id="3" name="Image 2">
            <a:extLst>
              <a:ext uri="{FF2B5EF4-FFF2-40B4-BE49-F238E27FC236}">
                <a16:creationId xmlns:a16="http://schemas.microsoft.com/office/drawing/2014/main" id="{68535A76-2A76-4B5A-81EF-B7C45B800542}"/>
              </a:ext>
            </a:extLst>
          </p:cNvPr>
          <p:cNvPicPr>
            <a:picLocks noChangeAspect="1"/>
          </p:cNvPicPr>
          <p:nvPr/>
        </p:nvPicPr>
        <p:blipFill>
          <a:blip r:embed="rId3"/>
          <a:stretch>
            <a:fillRect/>
          </a:stretch>
        </p:blipFill>
        <p:spPr>
          <a:xfrm>
            <a:off x="819150" y="2680255"/>
            <a:ext cx="7505700" cy="4159706"/>
          </a:xfrm>
          <a:prstGeom prst="rect">
            <a:avLst/>
          </a:prstGeom>
        </p:spPr>
      </p:pic>
    </p:spTree>
    <p:extLst>
      <p:ext uri="{BB962C8B-B14F-4D97-AF65-F5344CB8AC3E}">
        <p14:creationId xmlns:p14="http://schemas.microsoft.com/office/powerpoint/2010/main" val="25891411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Standardscaler</a:t>
            </a:r>
            <a:r>
              <a:rPr lang="fr-FR" altLang="ko-KR" sz="1800" dirty="0">
                <a:latin typeface="Verdana" panose="020B0604030504040204" pitchFamily="34" charset="0"/>
                <a:ea typeface="굴림" panose="020B0600000101010101" pitchFamily="34" charset="-127"/>
              </a:rPr>
              <a:t> 3 clusters.</a:t>
            </a:r>
          </a:p>
          <a:p>
            <a:pPr algn="just">
              <a:lnSpc>
                <a:spcPct val="80000"/>
              </a:lnSpc>
            </a:pPr>
            <a:r>
              <a:rPr lang="fr-FR" altLang="ko-KR" sz="1800" dirty="0">
                <a:latin typeface="Verdana" panose="020B0604030504040204" pitchFamily="34" charset="0"/>
                <a:ea typeface="굴림" panose="020B0600000101010101" pitchFamily="34" charset="-127"/>
              </a:rPr>
              <a:t>.</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156078342"/>
              </p:ext>
            </p:extLst>
          </p:nvPr>
        </p:nvGraphicFramePr>
        <p:xfrm>
          <a:off x="0" y="2708920"/>
          <a:ext cx="9144000" cy="414908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380173">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2031909">
                <a:tc>
                  <a:txBody>
                    <a:bodyPr/>
                    <a:lstStyle/>
                    <a:p>
                      <a:r>
                        <a:rPr lang="en-US" sz="1400" dirty="0" err="1"/>
                        <a:t>Stabilité</a:t>
                      </a:r>
                      <a:r>
                        <a:rPr lang="en-US" sz="1400" dirty="0"/>
                        <a:t>:</a:t>
                      </a:r>
                    </a:p>
                    <a:p>
                      <a:endParaRPr lang="en-US" sz="1400" dirty="0"/>
                    </a:p>
                    <a:p>
                      <a:r>
                        <a:rPr lang="en-US" sz="1400" dirty="0"/>
                        <a:t>Homogeneity: 0.972</a:t>
                      </a:r>
                    </a:p>
                    <a:p>
                      <a:r>
                        <a:rPr lang="en-US" sz="1400" dirty="0"/>
                        <a:t>Completeness: 0.979</a:t>
                      </a:r>
                    </a:p>
                    <a:p>
                      <a:r>
                        <a:rPr lang="en-US" sz="1400" dirty="0"/>
                        <a:t>V-measure: 0.976</a:t>
                      </a:r>
                    </a:p>
                    <a:p>
                      <a:r>
                        <a:rPr lang="en-US" sz="1400" dirty="0"/>
                        <a:t>Adjusted Rand Index: 0.987</a:t>
                      </a:r>
                    </a:p>
                    <a:p>
                      <a:r>
                        <a:rPr lang="en-US" sz="1400" dirty="0"/>
                        <a:t>Adjusted Mutual Information: 0.976</a:t>
                      </a:r>
                    </a:p>
                    <a:p>
                      <a:r>
                        <a:rPr lang="en-US" sz="1400" dirty="0"/>
                        <a:t>Silhouette Coefficient: 0.632</a:t>
                      </a:r>
                      <a:endParaRPr lang="fr-FR" sz="1400" dirty="0"/>
                    </a:p>
                  </a:txBody>
                  <a:tcPr/>
                </a:tc>
                <a:tc>
                  <a:txBody>
                    <a:bodyPr/>
                    <a:lstStyle/>
                    <a:p>
                      <a:r>
                        <a:rPr lang="en-US" sz="1400" dirty="0" err="1"/>
                        <a:t>Stabilité</a:t>
                      </a:r>
                      <a:r>
                        <a:rPr lang="en-US" sz="1400" dirty="0"/>
                        <a:t>:</a:t>
                      </a:r>
                    </a:p>
                    <a:p>
                      <a:endParaRPr lang="en-US" sz="1400" dirty="0"/>
                    </a:p>
                    <a:p>
                      <a:r>
                        <a:rPr lang="en-US" sz="1400" kern="1200" dirty="0">
                          <a:solidFill>
                            <a:schemeClr val="dk1"/>
                          </a:solidFill>
                          <a:effectLst/>
                          <a:latin typeface="+mn-lt"/>
                          <a:ea typeface="+mn-ea"/>
                          <a:cs typeface="+mn-cs"/>
                        </a:rPr>
                        <a:t>Homogeneity: 0.995</a:t>
                      </a:r>
                    </a:p>
                    <a:p>
                      <a:r>
                        <a:rPr lang="en-US" sz="1400" kern="1200" dirty="0">
                          <a:solidFill>
                            <a:schemeClr val="dk1"/>
                          </a:solidFill>
                          <a:effectLst/>
                          <a:latin typeface="+mn-lt"/>
                          <a:ea typeface="+mn-ea"/>
                          <a:cs typeface="+mn-cs"/>
                        </a:rPr>
                        <a:t>Completeness: 0.996</a:t>
                      </a:r>
                    </a:p>
                    <a:p>
                      <a:r>
                        <a:rPr lang="en-US" sz="1400" kern="1200" dirty="0">
                          <a:solidFill>
                            <a:schemeClr val="dk1"/>
                          </a:solidFill>
                          <a:effectLst/>
                          <a:latin typeface="+mn-lt"/>
                          <a:ea typeface="+mn-ea"/>
                          <a:cs typeface="+mn-cs"/>
                        </a:rPr>
                        <a:t>V-measure: 0.995</a:t>
                      </a:r>
                    </a:p>
                    <a:p>
                      <a:r>
                        <a:rPr lang="en-US" sz="1400" kern="1200" dirty="0">
                          <a:solidFill>
                            <a:schemeClr val="dk1"/>
                          </a:solidFill>
                          <a:effectLst/>
                          <a:latin typeface="+mn-lt"/>
                          <a:ea typeface="+mn-ea"/>
                          <a:cs typeface="+mn-cs"/>
                        </a:rPr>
                        <a:t>Adjusted Rand Index: 0.998</a:t>
                      </a:r>
                    </a:p>
                    <a:p>
                      <a:r>
                        <a:rPr lang="en-US" sz="1400" kern="1200" dirty="0">
                          <a:solidFill>
                            <a:schemeClr val="dk1"/>
                          </a:solidFill>
                          <a:effectLst/>
                          <a:latin typeface="+mn-lt"/>
                          <a:ea typeface="+mn-ea"/>
                          <a:cs typeface="+mn-cs"/>
                        </a:rPr>
                        <a:t>Adjusted Mutual Information: 0.995</a:t>
                      </a:r>
                    </a:p>
                    <a:p>
                      <a:r>
                        <a:rPr lang="en-US" sz="1400" kern="1200" dirty="0">
                          <a:solidFill>
                            <a:schemeClr val="dk1"/>
                          </a:solidFill>
                          <a:effectLst/>
                          <a:latin typeface="+mn-lt"/>
                          <a:ea typeface="+mn-ea"/>
                          <a:cs typeface="+mn-cs"/>
                        </a:rPr>
                        <a:t>Silhouette Coefficient: 0.624</a:t>
                      </a:r>
                    </a:p>
                  </a:txBody>
                  <a:tcPr/>
                </a:tc>
                <a:extLst>
                  <a:ext uri="{0D108BD9-81ED-4DB2-BD59-A6C34878D82A}">
                    <a16:rowId xmlns:a16="http://schemas.microsoft.com/office/drawing/2014/main" val="2633844997"/>
                  </a:ext>
                </a:extLst>
              </a:tr>
              <a:tr h="830341">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906657">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spTree>
    <p:extLst>
      <p:ext uri="{BB962C8B-B14F-4D97-AF65-F5344CB8AC3E}">
        <p14:creationId xmlns:p14="http://schemas.microsoft.com/office/powerpoint/2010/main" val="4050590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 4 clusters.</a:t>
            </a:r>
          </a:p>
          <a:p>
            <a:pPr algn="just">
              <a:lnSpc>
                <a:spcPct val="80000"/>
              </a:lnSpc>
            </a:pPr>
            <a:r>
              <a:rPr lang="fr-FR" altLang="ko-KR" sz="1800" dirty="0">
                <a:latin typeface="Verdana" panose="020B0604030504040204" pitchFamily="34" charset="0"/>
                <a:ea typeface="굴림" panose="020B0600000101010101" pitchFamily="34" charset="-127"/>
              </a:rPr>
              <a:t>.</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141132236"/>
              </p:ext>
            </p:extLst>
          </p:nvPr>
        </p:nvGraphicFramePr>
        <p:xfrm>
          <a:off x="0" y="2708920"/>
          <a:ext cx="9144000" cy="414908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380173">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2031909">
                <a:tc>
                  <a:txBody>
                    <a:bodyPr/>
                    <a:lstStyle/>
                    <a:p>
                      <a:r>
                        <a:rPr lang="en-US" sz="1400" dirty="0" err="1"/>
                        <a:t>Stabilité</a:t>
                      </a:r>
                      <a:r>
                        <a:rPr lang="en-US" sz="1400" dirty="0"/>
                        <a:t>:</a:t>
                      </a:r>
                    </a:p>
                    <a:p>
                      <a:endParaRPr lang="en-US" sz="1400" dirty="0"/>
                    </a:p>
                    <a:p>
                      <a:r>
                        <a:rPr lang="en-US" sz="1400" dirty="0"/>
                        <a:t>Homogeneity: 1.000</a:t>
                      </a:r>
                    </a:p>
                    <a:p>
                      <a:r>
                        <a:rPr lang="en-US" sz="1400" dirty="0"/>
                        <a:t>Completeness: 1.000</a:t>
                      </a:r>
                    </a:p>
                    <a:p>
                      <a:r>
                        <a:rPr lang="en-US" sz="1400" dirty="0"/>
                        <a:t>V-measure: 1.000</a:t>
                      </a:r>
                    </a:p>
                    <a:p>
                      <a:r>
                        <a:rPr lang="en-US" sz="1400" dirty="0"/>
                        <a:t>Adjusted Rand Index: 1.000</a:t>
                      </a:r>
                    </a:p>
                    <a:p>
                      <a:r>
                        <a:rPr lang="en-US" sz="1400" dirty="0"/>
                        <a:t>Adjusted Mutual Information: 1.000</a:t>
                      </a:r>
                    </a:p>
                    <a:p>
                      <a:r>
                        <a:rPr lang="en-US" sz="1400" dirty="0"/>
                        <a:t>Silhouette Coefficient: 0.738</a:t>
                      </a:r>
                      <a:endParaRPr lang="fr-FR" sz="1400" dirty="0"/>
                    </a:p>
                  </a:txBody>
                  <a:tcPr/>
                </a:tc>
                <a:tc>
                  <a:txBody>
                    <a:bodyPr/>
                    <a:lstStyle/>
                    <a:p>
                      <a:r>
                        <a:rPr lang="en-US" sz="1400" dirty="0" err="1"/>
                        <a:t>Stabilité</a:t>
                      </a:r>
                      <a:r>
                        <a:rPr lang="en-US" sz="1400" dirty="0"/>
                        <a:t>:</a:t>
                      </a:r>
                    </a:p>
                    <a:p>
                      <a:endParaRPr lang="en-US" sz="1400" dirty="0"/>
                    </a:p>
                    <a:p>
                      <a:r>
                        <a:rPr lang="en-US" sz="1400" kern="1200" dirty="0">
                          <a:solidFill>
                            <a:schemeClr val="dk1"/>
                          </a:solidFill>
                          <a:effectLst/>
                          <a:latin typeface="+mn-lt"/>
                          <a:ea typeface="+mn-ea"/>
                          <a:cs typeface="+mn-cs"/>
                        </a:rPr>
                        <a:t>Homogeneity: 1.000</a:t>
                      </a:r>
                    </a:p>
                    <a:p>
                      <a:r>
                        <a:rPr lang="en-US" sz="1400" kern="1200" dirty="0">
                          <a:solidFill>
                            <a:schemeClr val="dk1"/>
                          </a:solidFill>
                          <a:effectLst/>
                          <a:latin typeface="+mn-lt"/>
                          <a:ea typeface="+mn-ea"/>
                          <a:cs typeface="+mn-cs"/>
                        </a:rPr>
                        <a:t>Completeness: 1.000</a:t>
                      </a:r>
                    </a:p>
                    <a:p>
                      <a:r>
                        <a:rPr lang="en-US" sz="1400" kern="1200" dirty="0">
                          <a:solidFill>
                            <a:schemeClr val="dk1"/>
                          </a:solidFill>
                          <a:effectLst/>
                          <a:latin typeface="+mn-lt"/>
                          <a:ea typeface="+mn-ea"/>
                          <a:cs typeface="+mn-cs"/>
                        </a:rPr>
                        <a:t>V-measure: 1.000</a:t>
                      </a:r>
                    </a:p>
                    <a:p>
                      <a:r>
                        <a:rPr lang="en-US" sz="1400" kern="1200" dirty="0">
                          <a:solidFill>
                            <a:schemeClr val="dk1"/>
                          </a:solidFill>
                          <a:effectLst/>
                          <a:latin typeface="+mn-lt"/>
                          <a:ea typeface="+mn-ea"/>
                          <a:cs typeface="+mn-cs"/>
                        </a:rPr>
                        <a:t>Adjusted Rand Index: 1.000</a:t>
                      </a:r>
                    </a:p>
                    <a:p>
                      <a:r>
                        <a:rPr lang="en-US" sz="1400" kern="1200" dirty="0">
                          <a:solidFill>
                            <a:schemeClr val="dk1"/>
                          </a:solidFill>
                          <a:effectLst/>
                          <a:latin typeface="+mn-lt"/>
                          <a:ea typeface="+mn-ea"/>
                          <a:cs typeface="+mn-cs"/>
                        </a:rPr>
                        <a:t>Adjusted Mutual Information: 1.000</a:t>
                      </a:r>
                    </a:p>
                    <a:p>
                      <a:r>
                        <a:rPr lang="en-US" sz="1400" kern="1200" dirty="0">
                          <a:solidFill>
                            <a:schemeClr val="dk1"/>
                          </a:solidFill>
                          <a:effectLst/>
                          <a:latin typeface="+mn-lt"/>
                          <a:ea typeface="+mn-ea"/>
                          <a:cs typeface="+mn-cs"/>
                        </a:rPr>
                        <a:t>Silhouette Coefficient: 0.745</a:t>
                      </a:r>
                    </a:p>
                  </a:txBody>
                  <a:tcPr/>
                </a:tc>
                <a:extLst>
                  <a:ext uri="{0D108BD9-81ED-4DB2-BD59-A6C34878D82A}">
                    <a16:rowId xmlns:a16="http://schemas.microsoft.com/office/drawing/2014/main" val="2633844997"/>
                  </a:ext>
                </a:extLst>
              </a:tr>
              <a:tr h="830341">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906657">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spTree>
    <p:extLst>
      <p:ext uri="{BB962C8B-B14F-4D97-AF65-F5344CB8AC3E}">
        <p14:creationId xmlns:p14="http://schemas.microsoft.com/office/powerpoint/2010/main" val="2868023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 3 clusters.</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3840044442"/>
              </p:ext>
            </p:extLst>
          </p:nvPr>
        </p:nvGraphicFramePr>
        <p:xfrm>
          <a:off x="0" y="2872049"/>
          <a:ext cx="9144000" cy="3985951"/>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77691">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604430">
                <a:tc>
                  <a:txBody>
                    <a:bodyPr/>
                    <a:lstStyle/>
                    <a:p>
                      <a:pPr algn="ctr"/>
                      <a:r>
                        <a:rPr lang="fr-FR" dirty="0"/>
                        <a:t>Janvier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Janvier</a:t>
                      </a:r>
                    </a:p>
                  </a:txBody>
                  <a:tcPr/>
                </a:tc>
                <a:extLst>
                  <a:ext uri="{0D108BD9-81ED-4DB2-BD59-A6C34878D82A}">
                    <a16:rowId xmlns:a16="http://schemas.microsoft.com/office/drawing/2014/main" val="2633844997"/>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8" name="Image 7">
            <a:extLst>
              <a:ext uri="{FF2B5EF4-FFF2-40B4-BE49-F238E27FC236}">
                <a16:creationId xmlns:a16="http://schemas.microsoft.com/office/drawing/2014/main" id="{B5FE6872-4BDC-4111-A495-900453C9B570}"/>
              </a:ext>
            </a:extLst>
          </p:cNvPr>
          <p:cNvPicPr>
            <a:picLocks noChangeAspect="1"/>
          </p:cNvPicPr>
          <p:nvPr/>
        </p:nvPicPr>
        <p:blipFill>
          <a:blip r:embed="rId3"/>
          <a:stretch>
            <a:fillRect/>
          </a:stretch>
        </p:blipFill>
        <p:spPr>
          <a:xfrm>
            <a:off x="-108520" y="3755574"/>
            <a:ext cx="4680520" cy="3102425"/>
          </a:xfrm>
          <a:prstGeom prst="rect">
            <a:avLst/>
          </a:prstGeom>
        </p:spPr>
      </p:pic>
      <p:pic>
        <p:nvPicPr>
          <p:cNvPr id="10" name="Image 9">
            <a:extLst>
              <a:ext uri="{FF2B5EF4-FFF2-40B4-BE49-F238E27FC236}">
                <a16:creationId xmlns:a16="http://schemas.microsoft.com/office/drawing/2014/main" id="{43046750-DF8E-4895-9F39-E7D3FE690DD6}"/>
              </a:ext>
            </a:extLst>
          </p:cNvPr>
          <p:cNvPicPr>
            <a:picLocks noChangeAspect="1"/>
          </p:cNvPicPr>
          <p:nvPr/>
        </p:nvPicPr>
        <p:blipFill>
          <a:blip r:embed="rId4"/>
          <a:stretch>
            <a:fillRect/>
          </a:stretch>
        </p:blipFill>
        <p:spPr>
          <a:xfrm>
            <a:off x="4572000" y="3755574"/>
            <a:ext cx="4572000" cy="3102426"/>
          </a:xfrm>
          <a:prstGeom prst="rect">
            <a:avLst/>
          </a:prstGeom>
        </p:spPr>
      </p:pic>
    </p:spTree>
    <p:extLst>
      <p:ext uri="{BB962C8B-B14F-4D97-AF65-F5344CB8AC3E}">
        <p14:creationId xmlns:p14="http://schemas.microsoft.com/office/powerpoint/2010/main" val="1350622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 3 clusters.</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2832328203"/>
              </p:ext>
            </p:extLst>
          </p:nvPr>
        </p:nvGraphicFramePr>
        <p:xfrm>
          <a:off x="0" y="2872049"/>
          <a:ext cx="9144000" cy="4295921"/>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77691">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604430">
                <a:tc>
                  <a:txBody>
                    <a:bodyPr/>
                    <a:lstStyle/>
                    <a:p>
                      <a:pPr algn="ctr"/>
                      <a:r>
                        <a:rPr lang="fr-FR" dirty="0"/>
                        <a:t>Janvier</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err="1"/>
                        <a:t>kmeans_silhouette</a:t>
                      </a:r>
                      <a:r>
                        <a:rPr lang="fr-FR" sz="1800" dirty="0"/>
                        <a:t> = 0.74</a:t>
                      </a:r>
                    </a:p>
                    <a:p>
                      <a:pPr algn="ct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Janvier</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err="1"/>
                        <a:t>kmeans_silhouette</a:t>
                      </a:r>
                      <a:r>
                        <a:rPr lang="fr-FR" sz="1800" dirty="0"/>
                        <a:t> = 0.71</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fr-FR" dirty="0"/>
                    </a:p>
                  </a:txBody>
                  <a:tcPr/>
                </a:tc>
                <a:extLst>
                  <a:ext uri="{0D108BD9-81ED-4DB2-BD59-A6C34878D82A}">
                    <a16:rowId xmlns:a16="http://schemas.microsoft.com/office/drawing/2014/main" val="2633844997"/>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4" name="Image 3">
            <a:extLst>
              <a:ext uri="{FF2B5EF4-FFF2-40B4-BE49-F238E27FC236}">
                <a16:creationId xmlns:a16="http://schemas.microsoft.com/office/drawing/2014/main" id="{1BB5B738-FFB8-4CF2-99FC-12F648728239}"/>
              </a:ext>
            </a:extLst>
          </p:cNvPr>
          <p:cNvPicPr>
            <a:picLocks noChangeAspect="1"/>
          </p:cNvPicPr>
          <p:nvPr/>
        </p:nvPicPr>
        <p:blipFill>
          <a:blip r:embed="rId3"/>
          <a:stretch>
            <a:fillRect/>
          </a:stretch>
        </p:blipFill>
        <p:spPr>
          <a:xfrm>
            <a:off x="956942" y="4022062"/>
            <a:ext cx="2782430" cy="2835938"/>
          </a:xfrm>
          <a:prstGeom prst="rect">
            <a:avLst/>
          </a:prstGeom>
        </p:spPr>
      </p:pic>
      <p:pic>
        <p:nvPicPr>
          <p:cNvPr id="6" name="Image 5">
            <a:extLst>
              <a:ext uri="{FF2B5EF4-FFF2-40B4-BE49-F238E27FC236}">
                <a16:creationId xmlns:a16="http://schemas.microsoft.com/office/drawing/2014/main" id="{41C5C449-F134-4696-884E-594C4175C980}"/>
              </a:ext>
            </a:extLst>
          </p:cNvPr>
          <p:cNvPicPr>
            <a:picLocks noChangeAspect="1"/>
          </p:cNvPicPr>
          <p:nvPr/>
        </p:nvPicPr>
        <p:blipFill>
          <a:blip r:embed="rId4"/>
          <a:stretch>
            <a:fillRect/>
          </a:stretch>
        </p:blipFill>
        <p:spPr>
          <a:xfrm>
            <a:off x="5557028" y="4039729"/>
            <a:ext cx="2782430" cy="2835938"/>
          </a:xfrm>
          <a:prstGeom prst="rect">
            <a:avLst/>
          </a:prstGeom>
        </p:spPr>
      </p:pic>
    </p:spTree>
    <p:extLst>
      <p:ext uri="{BB962C8B-B14F-4D97-AF65-F5344CB8AC3E}">
        <p14:creationId xmlns:p14="http://schemas.microsoft.com/office/powerpoint/2010/main" val="3708856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 4 clusters.</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nvGraphicFramePr>
        <p:xfrm>
          <a:off x="0" y="2872049"/>
          <a:ext cx="9144000" cy="3985951"/>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77691">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604430">
                <a:tc>
                  <a:txBody>
                    <a:bodyPr/>
                    <a:lstStyle/>
                    <a:p>
                      <a:pPr algn="ctr"/>
                      <a:r>
                        <a:rPr lang="fr-FR" dirty="0"/>
                        <a:t>Janvier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Janvier</a:t>
                      </a:r>
                    </a:p>
                  </a:txBody>
                  <a:tcPr/>
                </a:tc>
                <a:extLst>
                  <a:ext uri="{0D108BD9-81ED-4DB2-BD59-A6C34878D82A}">
                    <a16:rowId xmlns:a16="http://schemas.microsoft.com/office/drawing/2014/main" val="2633844997"/>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5" name="Image 4">
            <a:extLst>
              <a:ext uri="{FF2B5EF4-FFF2-40B4-BE49-F238E27FC236}">
                <a16:creationId xmlns:a16="http://schemas.microsoft.com/office/drawing/2014/main" id="{FE42DFAE-06B6-4C03-9D52-457BD12FFC65}"/>
              </a:ext>
            </a:extLst>
          </p:cNvPr>
          <p:cNvPicPr>
            <a:picLocks noChangeAspect="1"/>
          </p:cNvPicPr>
          <p:nvPr/>
        </p:nvPicPr>
        <p:blipFill>
          <a:blip r:embed="rId3"/>
          <a:stretch>
            <a:fillRect/>
          </a:stretch>
        </p:blipFill>
        <p:spPr>
          <a:xfrm>
            <a:off x="14171" y="3789040"/>
            <a:ext cx="4557829" cy="3068960"/>
          </a:xfrm>
          <a:prstGeom prst="rect">
            <a:avLst/>
          </a:prstGeom>
        </p:spPr>
      </p:pic>
      <p:pic>
        <p:nvPicPr>
          <p:cNvPr id="4" name="Image 3">
            <a:extLst>
              <a:ext uri="{FF2B5EF4-FFF2-40B4-BE49-F238E27FC236}">
                <a16:creationId xmlns:a16="http://schemas.microsoft.com/office/drawing/2014/main" id="{7163F1EC-E0C9-427E-8E98-4EDDF8CE9A7A}"/>
              </a:ext>
            </a:extLst>
          </p:cNvPr>
          <p:cNvPicPr>
            <a:picLocks noChangeAspect="1"/>
          </p:cNvPicPr>
          <p:nvPr/>
        </p:nvPicPr>
        <p:blipFill>
          <a:blip r:embed="rId4"/>
          <a:stretch>
            <a:fillRect/>
          </a:stretch>
        </p:blipFill>
        <p:spPr>
          <a:xfrm>
            <a:off x="4586171" y="3770838"/>
            <a:ext cx="4543658" cy="3087162"/>
          </a:xfrm>
          <a:prstGeom prst="rect">
            <a:avLst/>
          </a:prstGeom>
        </p:spPr>
      </p:pic>
    </p:spTree>
    <p:extLst>
      <p:ext uri="{BB962C8B-B14F-4D97-AF65-F5344CB8AC3E}">
        <p14:creationId xmlns:p14="http://schemas.microsoft.com/office/powerpoint/2010/main" val="623216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 4 clusters.</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3212879712"/>
              </p:ext>
            </p:extLst>
          </p:nvPr>
        </p:nvGraphicFramePr>
        <p:xfrm>
          <a:off x="0" y="2872049"/>
          <a:ext cx="9144000" cy="4295921"/>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77691">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604430">
                <a:tc>
                  <a:txBody>
                    <a:bodyPr/>
                    <a:lstStyle/>
                    <a:p>
                      <a:pPr algn="ctr"/>
                      <a:r>
                        <a:rPr lang="fr-FR" dirty="0"/>
                        <a:t>Janvier</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err="1"/>
                        <a:t>kmeans_silhouette</a:t>
                      </a:r>
                      <a:r>
                        <a:rPr lang="fr-FR" sz="1800" dirty="0"/>
                        <a:t> = 0.82</a:t>
                      </a:r>
                    </a:p>
                    <a:p>
                      <a:pPr algn="ct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Janvier</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err="1"/>
                        <a:t>kmeans_silhouette</a:t>
                      </a:r>
                      <a:r>
                        <a:rPr lang="fr-FR" sz="1800" dirty="0"/>
                        <a:t> = 0.77</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fr-FR" dirty="0"/>
                    </a:p>
                  </a:txBody>
                  <a:tcPr/>
                </a:tc>
                <a:extLst>
                  <a:ext uri="{0D108BD9-81ED-4DB2-BD59-A6C34878D82A}">
                    <a16:rowId xmlns:a16="http://schemas.microsoft.com/office/drawing/2014/main" val="2633844997"/>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5" name="Image 4">
            <a:extLst>
              <a:ext uri="{FF2B5EF4-FFF2-40B4-BE49-F238E27FC236}">
                <a16:creationId xmlns:a16="http://schemas.microsoft.com/office/drawing/2014/main" id="{06AB2DD2-3BEB-4347-9A5C-82919BE5FA4A}"/>
              </a:ext>
            </a:extLst>
          </p:cNvPr>
          <p:cNvPicPr>
            <a:picLocks noChangeAspect="1"/>
          </p:cNvPicPr>
          <p:nvPr/>
        </p:nvPicPr>
        <p:blipFill>
          <a:blip r:embed="rId3"/>
          <a:stretch>
            <a:fillRect/>
          </a:stretch>
        </p:blipFill>
        <p:spPr>
          <a:xfrm>
            <a:off x="395536" y="4344578"/>
            <a:ext cx="4010025" cy="2486025"/>
          </a:xfrm>
          <a:prstGeom prst="rect">
            <a:avLst/>
          </a:prstGeom>
        </p:spPr>
      </p:pic>
      <p:pic>
        <p:nvPicPr>
          <p:cNvPr id="8" name="Image 7">
            <a:extLst>
              <a:ext uri="{FF2B5EF4-FFF2-40B4-BE49-F238E27FC236}">
                <a16:creationId xmlns:a16="http://schemas.microsoft.com/office/drawing/2014/main" id="{328F4D77-ECF5-45A9-807F-A935D51429FE}"/>
              </a:ext>
            </a:extLst>
          </p:cNvPr>
          <p:cNvPicPr>
            <a:picLocks noChangeAspect="1"/>
          </p:cNvPicPr>
          <p:nvPr/>
        </p:nvPicPr>
        <p:blipFill>
          <a:blip r:embed="rId4"/>
          <a:stretch>
            <a:fillRect/>
          </a:stretch>
        </p:blipFill>
        <p:spPr>
          <a:xfrm>
            <a:off x="4890839" y="4344578"/>
            <a:ext cx="4010025" cy="2524125"/>
          </a:xfrm>
          <a:prstGeom prst="rect">
            <a:avLst/>
          </a:prstGeom>
        </p:spPr>
      </p:pic>
    </p:spTree>
    <p:extLst>
      <p:ext uri="{BB962C8B-B14F-4D97-AF65-F5344CB8AC3E}">
        <p14:creationId xmlns:p14="http://schemas.microsoft.com/office/powerpoint/2010/main" val="22568478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 4 clusters.</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669226307"/>
              </p:ext>
            </p:extLst>
          </p:nvPr>
        </p:nvGraphicFramePr>
        <p:xfrm>
          <a:off x="0" y="2772657"/>
          <a:ext cx="9144000" cy="4085343"/>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02082">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525321">
                <a:tc>
                  <a:txBody>
                    <a:bodyPr/>
                    <a:lstStyle/>
                    <a:p>
                      <a:pPr algn="ctr"/>
                      <a:r>
                        <a:rPr lang="fr-FR" dirty="0"/>
                        <a:t>Janvier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Janvier</a:t>
                      </a:r>
                    </a:p>
                  </a:txBody>
                  <a:tcPr/>
                </a:tc>
                <a:extLst>
                  <a:ext uri="{0D108BD9-81ED-4DB2-BD59-A6C34878D82A}">
                    <a16:rowId xmlns:a16="http://schemas.microsoft.com/office/drawing/2014/main" val="2633844997"/>
                  </a:ext>
                </a:extLst>
              </a:tr>
              <a:tr h="2193844">
                <a:tc>
                  <a:txBody>
                    <a:bodyPr/>
                    <a:lstStyle/>
                    <a:p>
                      <a:r>
                        <a:rPr lang="en-US" sz="1400" dirty="0" err="1"/>
                        <a:t>Stabilité</a:t>
                      </a:r>
                      <a:r>
                        <a:rPr lang="en-US" sz="1400" dirty="0"/>
                        <a:t>:</a:t>
                      </a:r>
                    </a:p>
                    <a:p>
                      <a:endParaRPr lang="en-US" sz="1400" dirty="0"/>
                    </a:p>
                    <a:p>
                      <a:r>
                        <a:rPr lang="en-US" sz="1400" dirty="0"/>
                        <a:t>Homogeneity: 1.000</a:t>
                      </a:r>
                    </a:p>
                    <a:p>
                      <a:r>
                        <a:rPr lang="en-US" sz="1400" dirty="0"/>
                        <a:t>Completeness: 1.000</a:t>
                      </a:r>
                    </a:p>
                    <a:p>
                      <a:r>
                        <a:rPr lang="en-US" sz="1400" dirty="0"/>
                        <a:t>V-measure: 1.000</a:t>
                      </a:r>
                    </a:p>
                    <a:p>
                      <a:r>
                        <a:rPr lang="en-US" sz="1400" dirty="0"/>
                        <a:t>Adjusted Rand Index: 1.000</a:t>
                      </a:r>
                    </a:p>
                    <a:p>
                      <a:r>
                        <a:rPr lang="en-US" sz="1400" dirty="0"/>
                        <a:t>Adjusted Mutual Information: 1.000</a:t>
                      </a:r>
                    </a:p>
                    <a:p>
                      <a:r>
                        <a:rPr lang="en-US" sz="1400" dirty="0"/>
                        <a:t>Silhouette Coefficient: 0.825</a:t>
                      </a:r>
                      <a:endParaRPr lang="fr-FR" sz="1400" dirty="0"/>
                    </a:p>
                  </a:txBody>
                  <a:tcPr/>
                </a:tc>
                <a:tc>
                  <a:txBody>
                    <a:bodyPr/>
                    <a:lstStyle/>
                    <a:p>
                      <a:r>
                        <a:rPr lang="en-US" sz="1400" dirty="0" err="1"/>
                        <a:t>Stabilité</a:t>
                      </a:r>
                      <a:r>
                        <a:rPr lang="en-US" sz="1400" dirty="0"/>
                        <a:t>:</a:t>
                      </a:r>
                    </a:p>
                    <a:p>
                      <a:endParaRPr lang="en-US" sz="1400" dirty="0"/>
                    </a:p>
                    <a:p>
                      <a:r>
                        <a:rPr lang="en-US" sz="1400" dirty="0"/>
                        <a:t>Homogeneity: 1.000</a:t>
                      </a:r>
                    </a:p>
                    <a:p>
                      <a:r>
                        <a:rPr lang="en-US" sz="1400" dirty="0"/>
                        <a:t>Completeness: 1.000</a:t>
                      </a:r>
                    </a:p>
                    <a:p>
                      <a:r>
                        <a:rPr lang="en-US" sz="1400" dirty="0"/>
                        <a:t>V-measure: 1.000</a:t>
                      </a:r>
                    </a:p>
                    <a:p>
                      <a:r>
                        <a:rPr lang="en-US" sz="1400" dirty="0"/>
                        <a:t>Adjusted Rand Index: 1.000</a:t>
                      </a:r>
                    </a:p>
                    <a:p>
                      <a:r>
                        <a:rPr lang="en-US" sz="1400" dirty="0"/>
                        <a:t>Adjusted Mutual Information: 1.000</a:t>
                      </a:r>
                    </a:p>
                    <a:p>
                      <a:r>
                        <a:rPr lang="en-US" sz="1400" dirty="0"/>
                        <a:t>Silhouette Coefficient: 0.746</a:t>
                      </a:r>
                      <a:endParaRPr lang="fr-FR" dirty="0"/>
                    </a:p>
                  </a:txBody>
                  <a:tcPr/>
                </a:tc>
                <a:extLst>
                  <a:ext uri="{0D108BD9-81ED-4DB2-BD59-A6C34878D82A}">
                    <a16:rowId xmlns:a16="http://schemas.microsoft.com/office/drawing/2014/main" val="3746516402"/>
                  </a:ext>
                </a:extLst>
              </a:tr>
              <a:tr h="864096">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spTree>
    <p:extLst>
      <p:ext uri="{BB962C8B-B14F-4D97-AF65-F5344CB8AC3E}">
        <p14:creationId xmlns:p14="http://schemas.microsoft.com/office/powerpoint/2010/main" val="24840385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157631198"/>
              </p:ext>
            </p:extLst>
          </p:nvPr>
        </p:nvGraphicFramePr>
        <p:xfrm>
          <a:off x="0" y="2872049"/>
          <a:ext cx="9144000" cy="3985951"/>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77691">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604430">
                <a:tc>
                  <a:txBody>
                    <a:bodyPr/>
                    <a:lstStyle/>
                    <a:p>
                      <a:pPr algn="ctr"/>
                      <a:r>
                        <a:rPr lang="fr-FR" dirty="0"/>
                        <a:t>Février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Février</a:t>
                      </a:r>
                    </a:p>
                  </a:txBody>
                  <a:tcPr/>
                </a:tc>
                <a:extLst>
                  <a:ext uri="{0D108BD9-81ED-4DB2-BD59-A6C34878D82A}">
                    <a16:rowId xmlns:a16="http://schemas.microsoft.com/office/drawing/2014/main" val="2633844997"/>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8" name="Image 7">
            <a:extLst>
              <a:ext uri="{FF2B5EF4-FFF2-40B4-BE49-F238E27FC236}">
                <a16:creationId xmlns:a16="http://schemas.microsoft.com/office/drawing/2014/main" id="{68AB2934-238B-44A3-ADD2-467380BFE182}"/>
              </a:ext>
            </a:extLst>
          </p:cNvPr>
          <p:cNvPicPr>
            <a:picLocks noChangeAspect="1"/>
          </p:cNvPicPr>
          <p:nvPr/>
        </p:nvPicPr>
        <p:blipFill>
          <a:blip r:embed="rId3"/>
          <a:stretch>
            <a:fillRect/>
          </a:stretch>
        </p:blipFill>
        <p:spPr>
          <a:xfrm>
            <a:off x="0" y="3794902"/>
            <a:ext cx="4572000" cy="3063098"/>
          </a:xfrm>
          <a:prstGeom prst="rect">
            <a:avLst/>
          </a:prstGeom>
        </p:spPr>
      </p:pic>
      <p:pic>
        <p:nvPicPr>
          <p:cNvPr id="10" name="Image 9">
            <a:extLst>
              <a:ext uri="{FF2B5EF4-FFF2-40B4-BE49-F238E27FC236}">
                <a16:creationId xmlns:a16="http://schemas.microsoft.com/office/drawing/2014/main" id="{DEE85F63-7A5B-46D3-AB24-58F5B91373BE}"/>
              </a:ext>
            </a:extLst>
          </p:cNvPr>
          <p:cNvPicPr>
            <a:picLocks noChangeAspect="1"/>
          </p:cNvPicPr>
          <p:nvPr/>
        </p:nvPicPr>
        <p:blipFill>
          <a:blip r:embed="rId4"/>
          <a:stretch>
            <a:fillRect/>
          </a:stretch>
        </p:blipFill>
        <p:spPr>
          <a:xfrm>
            <a:off x="4535474" y="3794902"/>
            <a:ext cx="4608525" cy="3065038"/>
          </a:xfrm>
          <a:prstGeom prst="rect">
            <a:avLst/>
          </a:prstGeom>
        </p:spPr>
      </p:pic>
    </p:spTree>
    <p:extLst>
      <p:ext uri="{BB962C8B-B14F-4D97-AF65-F5344CB8AC3E}">
        <p14:creationId xmlns:p14="http://schemas.microsoft.com/office/powerpoint/2010/main" val="5257839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nvGraphicFramePr>
        <p:xfrm>
          <a:off x="0" y="2872049"/>
          <a:ext cx="9144000" cy="3985951"/>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77691">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604430">
                <a:tc>
                  <a:txBody>
                    <a:bodyPr/>
                    <a:lstStyle/>
                    <a:p>
                      <a:pPr algn="ctr"/>
                      <a:r>
                        <a:rPr lang="fr-FR" dirty="0"/>
                        <a:t>Février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Février</a:t>
                      </a:r>
                    </a:p>
                  </a:txBody>
                  <a:tcPr/>
                </a:tc>
                <a:extLst>
                  <a:ext uri="{0D108BD9-81ED-4DB2-BD59-A6C34878D82A}">
                    <a16:rowId xmlns:a16="http://schemas.microsoft.com/office/drawing/2014/main" val="2633844997"/>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5" name="Image 4">
            <a:extLst>
              <a:ext uri="{FF2B5EF4-FFF2-40B4-BE49-F238E27FC236}">
                <a16:creationId xmlns:a16="http://schemas.microsoft.com/office/drawing/2014/main" id="{6C13F243-516E-48E6-BA6E-98597023C6AB}"/>
              </a:ext>
            </a:extLst>
          </p:cNvPr>
          <p:cNvPicPr>
            <a:picLocks noChangeAspect="1"/>
          </p:cNvPicPr>
          <p:nvPr/>
        </p:nvPicPr>
        <p:blipFill>
          <a:blip r:embed="rId3"/>
          <a:stretch>
            <a:fillRect/>
          </a:stretch>
        </p:blipFill>
        <p:spPr>
          <a:xfrm>
            <a:off x="323528" y="4042909"/>
            <a:ext cx="4010025" cy="2486025"/>
          </a:xfrm>
          <a:prstGeom prst="rect">
            <a:avLst/>
          </a:prstGeom>
        </p:spPr>
      </p:pic>
      <p:pic>
        <p:nvPicPr>
          <p:cNvPr id="4" name="Image 3">
            <a:extLst>
              <a:ext uri="{FF2B5EF4-FFF2-40B4-BE49-F238E27FC236}">
                <a16:creationId xmlns:a16="http://schemas.microsoft.com/office/drawing/2014/main" id="{70F5CFA5-AFB0-4095-BC53-B9AD645B9AE7}"/>
              </a:ext>
            </a:extLst>
          </p:cNvPr>
          <p:cNvPicPr>
            <a:picLocks noChangeAspect="1"/>
          </p:cNvPicPr>
          <p:nvPr/>
        </p:nvPicPr>
        <p:blipFill>
          <a:blip r:embed="rId4"/>
          <a:stretch>
            <a:fillRect/>
          </a:stretch>
        </p:blipFill>
        <p:spPr>
          <a:xfrm>
            <a:off x="4810449" y="4042908"/>
            <a:ext cx="4010025" cy="2486025"/>
          </a:xfrm>
          <a:prstGeom prst="rect">
            <a:avLst/>
          </a:prstGeom>
        </p:spPr>
      </p:pic>
    </p:spTree>
    <p:extLst>
      <p:ext uri="{BB962C8B-B14F-4D97-AF65-F5344CB8AC3E}">
        <p14:creationId xmlns:p14="http://schemas.microsoft.com/office/powerpoint/2010/main" val="32096918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3967567173"/>
              </p:ext>
            </p:extLst>
          </p:nvPr>
        </p:nvGraphicFramePr>
        <p:xfrm>
          <a:off x="0" y="2772657"/>
          <a:ext cx="9144000" cy="4085343"/>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02082">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525321">
                <a:tc>
                  <a:txBody>
                    <a:bodyPr/>
                    <a:lstStyle/>
                    <a:p>
                      <a:pPr algn="ctr"/>
                      <a:r>
                        <a:rPr lang="fr-FR" dirty="0"/>
                        <a:t>Février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Février</a:t>
                      </a:r>
                    </a:p>
                  </a:txBody>
                  <a:tcPr/>
                </a:tc>
                <a:extLst>
                  <a:ext uri="{0D108BD9-81ED-4DB2-BD59-A6C34878D82A}">
                    <a16:rowId xmlns:a16="http://schemas.microsoft.com/office/drawing/2014/main" val="2633844997"/>
                  </a:ext>
                </a:extLst>
              </a:tr>
              <a:tr h="2193844">
                <a:tc>
                  <a:txBody>
                    <a:bodyPr/>
                    <a:lstStyle/>
                    <a:p>
                      <a:r>
                        <a:rPr lang="en-US" sz="1400" dirty="0" err="1"/>
                        <a:t>Stabilité</a:t>
                      </a:r>
                      <a:r>
                        <a:rPr lang="en-US" sz="1400" dirty="0"/>
                        <a:t>:</a:t>
                      </a:r>
                    </a:p>
                    <a:p>
                      <a:endParaRPr lang="en-US" sz="1400" dirty="0"/>
                    </a:p>
                    <a:p>
                      <a:r>
                        <a:rPr lang="en-US" sz="1400" dirty="0"/>
                        <a:t>Homogeneity: 1.000</a:t>
                      </a:r>
                    </a:p>
                    <a:p>
                      <a:r>
                        <a:rPr lang="en-US" sz="1400" dirty="0"/>
                        <a:t>Completeness: 1.000</a:t>
                      </a:r>
                    </a:p>
                    <a:p>
                      <a:r>
                        <a:rPr lang="en-US" sz="1400" dirty="0"/>
                        <a:t>V-measure: 1.000</a:t>
                      </a:r>
                    </a:p>
                    <a:p>
                      <a:r>
                        <a:rPr lang="en-US" sz="1400" dirty="0"/>
                        <a:t>Adjusted Rand Index: 1.000</a:t>
                      </a:r>
                    </a:p>
                    <a:p>
                      <a:r>
                        <a:rPr lang="en-US" sz="1400" dirty="0"/>
                        <a:t>Adjusted Mutual Information: 1.000</a:t>
                      </a:r>
                    </a:p>
                    <a:p>
                      <a:r>
                        <a:rPr lang="en-US" sz="1400" dirty="0"/>
                        <a:t>Silhouette Coefficient: 0.829</a:t>
                      </a:r>
                      <a:endParaRPr lang="fr-FR" sz="1400" dirty="0"/>
                    </a:p>
                  </a:txBody>
                  <a:tcPr/>
                </a:tc>
                <a:tc>
                  <a:txBody>
                    <a:bodyPr/>
                    <a:lstStyle/>
                    <a:p>
                      <a:r>
                        <a:rPr lang="en-US" sz="1400" dirty="0" err="1"/>
                        <a:t>Stabilité</a:t>
                      </a:r>
                      <a:r>
                        <a:rPr lang="en-US" sz="1400" dirty="0"/>
                        <a:t>:</a:t>
                      </a:r>
                    </a:p>
                    <a:p>
                      <a:endParaRPr lang="en-US" sz="1400" dirty="0"/>
                    </a:p>
                    <a:p>
                      <a:r>
                        <a:rPr lang="en-US" sz="1400" dirty="0"/>
                        <a:t>Homogeneity: 1.000</a:t>
                      </a:r>
                    </a:p>
                    <a:p>
                      <a:r>
                        <a:rPr lang="en-US" sz="1400" dirty="0"/>
                        <a:t>Completeness: 1.000</a:t>
                      </a:r>
                    </a:p>
                    <a:p>
                      <a:r>
                        <a:rPr lang="en-US" sz="1400" dirty="0"/>
                        <a:t>V-measure: 1.000</a:t>
                      </a:r>
                    </a:p>
                    <a:p>
                      <a:r>
                        <a:rPr lang="en-US" sz="1400" dirty="0"/>
                        <a:t>Adjusted Rand Index: 1.000</a:t>
                      </a:r>
                    </a:p>
                    <a:p>
                      <a:r>
                        <a:rPr lang="en-US" sz="1400" dirty="0"/>
                        <a:t>Adjusted Mutual Information: 1.000</a:t>
                      </a:r>
                    </a:p>
                    <a:p>
                      <a:r>
                        <a:rPr lang="en-US" sz="1400" dirty="0"/>
                        <a:t>Silhouette Coefficient: 0.783</a:t>
                      </a:r>
                      <a:endParaRPr lang="fr-FR" sz="1400" dirty="0"/>
                    </a:p>
                  </a:txBody>
                  <a:tcPr/>
                </a:tc>
                <a:extLst>
                  <a:ext uri="{0D108BD9-81ED-4DB2-BD59-A6C34878D82A}">
                    <a16:rowId xmlns:a16="http://schemas.microsoft.com/office/drawing/2014/main" val="3746516402"/>
                  </a:ext>
                </a:extLst>
              </a:tr>
              <a:tr h="864096">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spTree>
    <p:extLst>
      <p:ext uri="{BB962C8B-B14F-4D97-AF65-F5344CB8AC3E}">
        <p14:creationId xmlns:p14="http://schemas.microsoft.com/office/powerpoint/2010/main" val="508124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000" dirty="0"/>
              <a:t>Présentation du </a:t>
            </a:r>
            <a:r>
              <a:rPr lang="fr-FR" altLang="fr-FR" sz="2000" dirty="0" err="1"/>
              <a:t>cleaning</a:t>
            </a:r>
            <a:r>
              <a:rPr lang="fr-FR" altLang="fr-FR" sz="2000" dirty="0"/>
              <a:t> effectué, du </a:t>
            </a:r>
            <a:r>
              <a:rPr lang="fr-FR" altLang="fr-FR" sz="2000" dirty="0" err="1"/>
              <a:t>feature</a:t>
            </a:r>
            <a:r>
              <a:rPr lang="fr-FR" altLang="fr-FR" sz="2000" dirty="0"/>
              <a:t> engineering et de l'exploration.</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sp>
        <p:nvSpPr>
          <p:cNvPr id="8" name="Rectangle 5">
            <a:extLst>
              <a:ext uri="{FF2B5EF4-FFF2-40B4-BE49-F238E27FC236}">
                <a16:creationId xmlns:a16="http://schemas.microsoft.com/office/drawing/2014/main" id="{8CB744C0-A68B-42D1-A634-4BDC0A6C3FE7}"/>
              </a:ext>
            </a:extLst>
          </p:cNvPr>
          <p:cNvSpPr txBox="1">
            <a:spLocks noChangeArrowheads="1"/>
          </p:cNvSpPr>
          <p:nvPr/>
        </p:nvSpPr>
        <p:spPr bwMode="auto">
          <a:xfrm>
            <a:off x="1009650" y="2392363"/>
            <a:ext cx="73152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fr-FR" altLang="ko-KR" sz="1400" dirty="0">
                <a:latin typeface="Verdana" panose="020B0604030504040204" pitchFamily="34" charset="0"/>
                <a:ea typeface="굴림" panose="020B0600000101010101" pitchFamily="34" charset="-127"/>
              </a:rPr>
              <a:t>Distribution des variables pour l’année 2016 après </a:t>
            </a:r>
            <a:r>
              <a:rPr lang="fr-FR" altLang="ko-KR" sz="1400" dirty="0" err="1">
                <a:latin typeface="Verdana" panose="020B0604030504040204" pitchFamily="34" charset="0"/>
                <a:ea typeface="굴림" panose="020B0600000101010101" pitchFamily="34" charset="-127"/>
              </a:rPr>
              <a:t>standardscaler</a:t>
            </a:r>
            <a:r>
              <a:rPr lang="fr-FR" altLang="ko-KR" sz="1400" dirty="0">
                <a:latin typeface="Verdana" panose="020B0604030504040204" pitchFamily="34" charset="0"/>
                <a:ea typeface="굴림" panose="020B0600000101010101" pitchFamily="34" charset="-127"/>
              </a:rPr>
              <a:t>. </a:t>
            </a:r>
          </a:p>
          <a:p>
            <a:pPr algn="just">
              <a:lnSpc>
                <a:spcPct val="80000"/>
              </a:lnSpc>
            </a:pPr>
            <a:endParaRPr lang="fr-FR" altLang="ko-KR" sz="16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pic>
        <p:nvPicPr>
          <p:cNvPr id="4" name="Image 3">
            <a:extLst>
              <a:ext uri="{FF2B5EF4-FFF2-40B4-BE49-F238E27FC236}">
                <a16:creationId xmlns:a16="http://schemas.microsoft.com/office/drawing/2014/main" id="{1EEF18DA-9D25-43E5-AC68-C26ABA5D84FD}"/>
              </a:ext>
            </a:extLst>
          </p:cNvPr>
          <p:cNvPicPr>
            <a:picLocks noChangeAspect="1"/>
          </p:cNvPicPr>
          <p:nvPr/>
        </p:nvPicPr>
        <p:blipFill>
          <a:blip r:embed="rId3"/>
          <a:stretch>
            <a:fillRect/>
          </a:stretch>
        </p:blipFill>
        <p:spPr>
          <a:xfrm>
            <a:off x="867598" y="2564904"/>
            <a:ext cx="7599303" cy="4293096"/>
          </a:xfrm>
          <a:prstGeom prst="rect">
            <a:avLst/>
          </a:prstGeom>
        </p:spPr>
      </p:pic>
    </p:spTree>
    <p:extLst>
      <p:ext uri="{BB962C8B-B14F-4D97-AF65-F5344CB8AC3E}">
        <p14:creationId xmlns:p14="http://schemas.microsoft.com/office/powerpoint/2010/main" val="30717167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2911965"/>
              </p:ext>
            </p:extLst>
          </p:nvPr>
        </p:nvGraphicFramePr>
        <p:xfrm>
          <a:off x="0" y="2872049"/>
          <a:ext cx="9144000" cy="3985951"/>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77691">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604430">
                <a:tc>
                  <a:txBody>
                    <a:bodyPr/>
                    <a:lstStyle/>
                    <a:p>
                      <a:pPr algn="ctr"/>
                      <a:r>
                        <a:rPr lang="fr-FR" dirty="0"/>
                        <a:t>Avril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Avril</a:t>
                      </a:r>
                    </a:p>
                  </a:txBody>
                  <a:tcPr/>
                </a:tc>
                <a:extLst>
                  <a:ext uri="{0D108BD9-81ED-4DB2-BD59-A6C34878D82A}">
                    <a16:rowId xmlns:a16="http://schemas.microsoft.com/office/drawing/2014/main" val="2633844997"/>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5" name="Image 4">
            <a:extLst>
              <a:ext uri="{FF2B5EF4-FFF2-40B4-BE49-F238E27FC236}">
                <a16:creationId xmlns:a16="http://schemas.microsoft.com/office/drawing/2014/main" id="{0F3448C4-1A4E-424B-8818-4115A93A0D76}"/>
              </a:ext>
            </a:extLst>
          </p:cNvPr>
          <p:cNvPicPr>
            <a:picLocks noChangeAspect="1"/>
          </p:cNvPicPr>
          <p:nvPr/>
        </p:nvPicPr>
        <p:blipFill>
          <a:blip r:embed="rId3"/>
          <a:stretch>
            <a:fillRect/>
          </a:stretch>
        </p:blipFill>
        <p:spPr>
          <a:xfrm>
            <a:off x="12555" y="3808424"/>
            <a:ext cx="4559445" cy="3049575"/>
          </a:xfrm>
          <a:prstGeom prst="rect">
            <a:avLst/>
          </a:prstGeom>
        </p:spPr>
      </p:pic>
      <p:pic>
        <p:nvPicPr>
          <p:cNvPr id="8" name="Image 7">
            <a:extLst>
              <a:ext uri="{FF2B5EF4-FFF2-40B4-BE49-F238E27FC236}">
                <a16:creationId xmlns:a16="http://schemas.microsoft.com/office/drawing/2014/main" id="{971D8F7B-9F59-45E0-9787-245CD95A6214}"/>
              </a:ext>
            </a:extLst>
          </p:cNvPr>
          <p:cNvPicPr>
            <a:picLocks noChangeAspect="1"/>
          </p:cNvPicPr>
          <p:nvPr/>
        </p:nvPicPr>
        <p:blipFill>
          <a:blip r:embed="rId4"/>
          <a:stretch>
            <a:fillRect/>
          </a:stretch>
        </p:blipFill>
        <p:spPr>
          <a:xfrm>
            <a:off x="4584555" y="3808424"/>
            <a:ext cx="4546890" cy="3049575"/>
          </a:xfrm>
          <a:prstGeom prst="rect">
            <a:avLst/>
          </a:prstGeom>
        </p:spPr>
      </p:pic>
    </p:spTree>
    <p:extLst>
      <p:ext uri="{BB962C8B-B14F-4D97-AF65-F5344CB8AC3E}">
        <p14:creationId xmlns:p14="http://schemas.microsoft.com/office/powerpoint/2010/main" val="937248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nvGraphicFramePr>
        <p:xfrm>
          <a:off x="0" y="2872049"/>
          <a:ext cx="9144000" cy="3985951"/>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77691">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604430">
                <a:tc>
                  <a:txBody>
                    <a:bodyPr/>
                    <a:lstStyle/>
                    <a:p>
                      <a:pPr algn="ctr"/>
                      <a:r>
                        <a:rPr lang="fr-FR" dirty="0"/>
                        <a:t>Avril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Avril</a:t>
                      </a:r>
                    </a:p>
                  </a:txBody>
                  <a:tcPr/>
                </a:tc>
                <a:extLst>
                  <a:ext uri="{0D108BD9-81ED-4DB2-BD59-A6C34878D82A}">
                    <a16:rowId xmlns:a16="http://schemas.microsoft.com/office/drawing/2014/main" val="2633844997"/>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5" name="Image 4">
            <a:extLst>
              <a:ext uri="{FF2B5EF4-FFF2-40B4-BE49-F238E27FC236}">
                <a16:creationId xmlns:a16="http://schemas.microsoft.com/office/drawing/2014/main" id="{3942F1A7-08C8-4313-82DB-B754F6771520}"/>
              </a:ext>
            </a:extLst>
          </p:cNvPr>
          <p:cNvPicPr>
            <a:picLocks noChangeAspect="1"/>
          </p:cNvPicPr>
          <p:nvPr/>
        </p:nvPicPr>
        <p:blipFill>
          <a:blip r:embed="rId3"/>
          <a:stretch>
            <a:fillRect/>
          </a:stretch>
        </p:blipFill>
        <p:spPr>
          <a:xfrm>
            <a:off x="251520" y="4062481"/>
            <a:ext cx="4038600" cy="2486025"/>
          </a:xfrm>
          <a:prstGeom prst="rect">
            <a:avLst/>
          </a:prstGeom>
        </p:spPr>
      </p:pic>
      <p:pic>
        <p:nvPicPr>
          <p:cNvPr id="8" name="Image 7">
            <a:extLst>
              <a:ext uri="{FF2B5EF4-FFF2-40B4-BE49-F238E27FC236}">
                <a16:creationId xmlns:a16="http://schemas.microsoft.com/office/drawing/2014/main" id="{3C851F3F-273F-4BEF-8FCF-E21374344CA1}"/>
              </a:ext>
            </a:extLst>
          </p:cNvPr>
          <p:cNvPicPr>
            <a:picLocks noChangeAspect="1"/>
          </p:cNvPicPr>
          <p:nvPr/>
        </p:nvPicPr>
        <p:blipFill>
          <a:blip r:embed="rId4"/>
          <a:stretch>
            <a:fillRect/>
          </a:stretch>
        </p:blipFill>
        <p:spPr>
          <a:xfrm>
            <a:off x="4882455" y="4062481"/>
            <a:ext cx="4010025" cy="2486025"/>
          </a:xfrm>
          <a:prstGeom prst="rect">
            <a:avLst/>
          </a:prstGeom>
        </p:spPr>
      </p:pic>
    </p:spTree>
    <p:extLst>
      <p:ext uri="{BB962C8B-B14F-4D97-AF65-F5344CB8AC3E}">
        <p14:creationId xmlns:p14="http://schemas.microsoft.com/office/powerpoint/2010/main" val="21361449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1698212634"/>
              </p:ext>
            </p:extLst>
          </p:nvPr>
        </p:nvGraphicFramePr>
        <p:xfrm>
          <a:off x="0" y="2772657"/>
          <a:ext cx="9144000" cy="4085343"/>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02082">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525321">
                <a:tc>
                  <a:txBody>
                    <a:bodyPr/>
                    <a:lstStyle/>
                    <a:p>
                      <a:pPr algn="ctr"/>
                      <a:r>
                        <a:rPr lang="fr-FR" dirty="0"/>
                        <a:t>Avril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Avril</a:t>
                      </a:r>
                    </a:p>
                  </a:txBody>
                  <a:tcPr/>
                </a:tc>
                <a:extLst>
                  <a:ext uri="{0D108BD9-81ED-4DB2-BD59-A6C34878D82A}">
                    <a16:rowId xmlns:a16="http://schemas.microsoft.com/office/drawing/2014/main" val="2633844997"/>
                  </a:ext>
                </a:extLst>
              </a:tr>
              <a:tr h="2193844">
                <a:tc>
                  <a:txBody>
                    <a:bodyPr/>
                    <a:lstStyle/>
                    <a:p>
                      <a:r>
                        <a:rPr lang="en-US" sz="1400" dirty="0" err="1"/>
                        <a:t>Stabilité</a:t>
                      </a:r>
                      <a:r>
                        <a:rPr lang="en-US" sz="1400" dirty="0"/>
                        <a:t>:</a:t>
                      </a:r>
                    </a:p>
                    <a:p>
                      <a:endParaRPr lang="en-US" sz="1400" dirty="0"/>
                    </a:p>
                    <a:p>
                      <a:r>
                        <a:rPr lang="en-US" sz="1400" dirty="0"/>
                        <a:t>Homogeneity: 1.000</a:t>
                      </a:r>
                    </a:p>
                    <a:p>
                      <a:r>
                        <a:rPr lang="en-US" sz="1400" dirty="0"/>
                        <a:t>Completeness: 1.000</a:t>
                      </a:r>
                    </a:p>
                    <a:p>
                      <a:r>
                        <a:rPr lang="en-US" sz="1400" dirty="0"/>
                        <a:t>V-measure: 1.000</a:t>
                      </a:r>
                    </a:p>
                    <a:p>
                      <a:r>
                        <a:rPr lang="en-US" sz="1400" dirty="0"/>
                        <a:t>Adjusted Rand Index: 1.000</a:t>
                      </a:r>
                    </a:p>
                    <a:p>
                      <a:r>
                        <a:rPr lang="en-US" sz="1400" dirty="0"/>
                        <a:t>Adjusted Mutual Information: 1.000</a:t>
                      </a:r>
                    </a:p>
                    <a:p>
                      <a:r>
                        <a:rPr lang="en-US" sz="1400" dirty="0"/>
                        <a:t>Silhouette Coefficient: 0.791</a:t>
                      </a:r>
                      <a:endParaRPr lang="fr-FR" sz="1400" dirty="0"/>
                    </a:p>
                  </a:txBody>
                  <a:tcPr/>
                </a:tc>
                <a:tc>
                  <a:txBody>
                    <a:bodyPr/>
                    <a:lstStyle/>
                    <a:p>
                      <a:r>
                        <a:rPr lang="en-US" sz="1400" dirty="0" err="1"/>
                        <a:t>Stabilité</a:t>
                      </a:r>
                      <a:r>
                        <a:rPr lang="en-US" sz="1400" dirty="0"/>
                        <a:t>:</a:t>
                      </a:r>
                    </a:p>
                    <a:p>
                      <a:endParaRPr lang="en-US" sz="1400" dirty="0"/>
                    </a:p>
                    <a:p>
                      <a:r>
                        <a:rPr lang="en-US" sz="1400" dirty="0"/>
                        <a:t>Homogeneity: 0.854</a:t>
                      </a:r>
                    </a:p>
                    <a:p>
                      <a:r>
                        <a:rPr lang="en-US" sz="1400" dirty="0"/>
                        <a:t>Completeness: 0.763</a:t>
                      </a:r>
                    </a:p>
                    <a:p>
                      <a:r>
                        <a:rPr lang="en-US" sz="1400" dirty="0"/>
                        <a:t>V-measure: 0.806</a:t>
                      </a:r>
                    </a:p>
                    <a:p>
                      <a:r>
                        <a:rPr lang="en-US" sz="1400" dirty="0"/>
                        <a:t>Adjusted Rand Index: 0.658</a:t>
                      </a:r>
                    </a:p>
                    <a:p>
                      <a:r>
                        <a:rPr lang="en-US" sz="1400" dirty="0"/>
                        <a:t>Adjusted Mutual Information: 0.806</a:t>
                      </a:r>
                    </a:p>
                    <a:p>
                      <a:r>
                        <a:rPr lang="en-US" sz="1400" dirty="0"/>
                        <a:t>Silhouette Coefficient: 0.787</a:t>
                      </a:r>
                      <a:endParaRPr lang="fr-FR" sz="1400" dirty="0"/>
                    </a:p>
                  </a:txBody>
                  <a:tcPr/>
                </a:tc>
                <a:extLst>
                  <a:ext uri="{0D108BD9-81ED-4DB2-BD59-A6C34878D82A}">
                    <a16:rowId xmlns:a16="http://schemas.microsoft.com/office/drawing/2014/main" val="3746516402"/>
                  </a:ext>
                </a:extLst>
              </a:tr>
              <a:tr h="864096">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spTree>
    <p:extLst>
      <p:ext uri="{BB962C8B-B14F-4D97-AF65-F5344CB8AC3E}">
        <p14:creationId xmlns:p14="http://schemas.microsoft.com/office/powerpoint/2010/main" val="1444272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757351964"/>
              </p:ext>
            </p:extLst>
          </p:nvPr>
        </p:nvGraphicFramePr>
        <p:xfrm>
          <a:off x="0" y="2872049"/>
          <a:ext cx="9144000" cy="3985951"/>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77691">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604430">
                <a:tc>
                  <a:txBody>
                    <a:bodyPr/>
                    <a:lstStyle/>
                    <a:p>
                      <a:pPr algn="ctr"/>
                      <a:r>
                        <a:rPr lang="fr-FR" dirty="0"/>
                        <a:t>Juin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Juin</a:t>
                      </a:r>
                    </a:p>
                  </a:txBody>
                  <a:tcPr/>
                </a:tc>
                <a:extLst>
                  <a:ext uri="{0D108BD9-81ED-4DB2-BD59-A6C34878D82A}">
                    <a16:rowId xmlns:a16="http://schemas.microsoft.com/office/drawing/2014/main" val="2633844997"/>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5" name="Image 4">
            <a:extLst>
              <a:ext uri="{FF2B5EF4-FFF2-40B4-BE49-F238E27FC236}">
                <a16:creationId xmlns:a16="http://schemas.microsoft.com/office/drawing/2014/main" id="{D4560396-01D9-4E63-934F-4230E5C550CD}"/>
              </a:ext>
            </a:extLst>
          </p:cNvPr>
          <p:cNvPicPr>
            <a:picLocks noChangeAspect="1"/>
          </p:cNvPicPr>
          <p:nvPr/>
        </p:nvPicPr>
        <p:blipFill>
          <a:blip r:embed="rId3"/>
          <a:stretch>
            <a:fillRect/>
          </a:stretch>
        </p:blipFill>
        <p:spPr>
          <a:xfrm>
            <a:off x="0" y="3794902"/>
            <a:ext cx="4572000" cy="3063098"/>
          </a:xfrm>
          <a:prstGeom prst="rect">
            <a:avLst/>
          </a:prstGeom>
        </p:spPr>
      </p:pic>
      <p:pic>
        <p:nvPicPr>
          <p:cNvPr id="8" name="Image 7">
            <a:extLst>
              <a:ext uri="{FF2B5EF4-FFF2-40B4-BE49-F238E27FC236}">
                <a16:creationId xmlns:a16="http://schemas.microsoft.com/office/drawing/2014/main" id="{9BABD197-752E-44CA-A0EA-C108EAD55078}"/>
              </a:ext>
            </a:extLst>
          </p:cNvPr>
          <p:cNvPicPr>
            <a:picLocks noChangeAspect="1"/>
          </p:cNvPicPr>
          <p:nvPr/>
        </p:nvPicPr>
        <p:blipFill>
          <a:blip r:embed="rId4"/>
          <a:stretch>
            <a:fillRect/>
          </a:stretch>
        </p:blipFill>
        <p:spPr>
          <a:xfrm>
            <a:off x="4572000" y="3794902"/>
            <a:ext cx="4572000" cy="3069951"/>
          </a:xfrm>
          <a:prstGeom prst="rect">
            <a:avLst/>
          </a:prstGeom>
        </p:spPr>
      </p:pic>
    </p:spTree>
    <p:extLst>
      <p:ext uri="{BB962C8B-B14F-4D97-AF65-F5344CB8AC3E}">
        <p14:creationId xmlns:p14="http://schemas.microsoft.com/office/powerpoint/2010/main" val="33798477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nvGraphicFramePr>
        <p:xfrm>
          <a:off x="0" y="2872049"/>
          <a:ext cx="9144000" cy="3985951"/>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77691">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604430">
                <a:tc>
                  <a:txBody>
                    <a:bodyPr/>
                    <a:lstStyle/>
                    <a:p>
                      <a:pPr algn="ctr"/>
                      <a:r>
                        <a:rPr lang="fr-FR" dirty="0"/>
                        <a:t>Juin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Juin</a:t>
                      </a:r>
                    </a:p>
                  </a:txBody>
                  <a:tcPr/>
                </a:tc>
                <a:extLst>
                  <a:ext uri="{0D108BD9-81ED-4DB2-BD59-A6C34878D82A}">
                    <a16:rowId xmlns:a16="http://schemas.microsoft.com/office/drawing/2014/main" val="2633844997"/>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4" name="Image 3">
            <a:extLst>
              <a:ext uri="{FF2B5EF4-FFF2-40B4-BE49-F238E27FC236}">
                <a16:creationId xmlns:a16="http://schemas.microsoft.com/office/drawing/2014/main" id="{8C9A7DF0-F3B3-4893-80F0-AAB40D904063}"/>
              </a:ext>
            </a:extLst>
          </p:cNvPr>
          <p:cNvPicPr>
            <a:picLocks noChangeAspect="1"/>
          </p:cNvPicPr>
          <p:nvPr/>
        </p:nvPicPr>
        <p:blipFill>
          <a:blip r:embed="rId3"/>
          <a:stretch>
            <a:fillRect/>
          </a:stretch>
        </p:blipFill>
        <p:spPr>
          <a:xfrm>
            <a:off x="323528" y="4068763"/>
            <a:ext cx="4010025" cy="2514600"/>
          </a:xfrm>
          <a:prstGeom prst="rect">
            <a:avLst/>
          </a:prstGeom>
        </p:spPr>
      </p:pic>
      <p:pic>
        <p:nvPicPr>
          <p:cNvPr id="8" name="Image 7">
            <a:extLst>
              <a:ext uri="{FF2B5EF4-FFF2-40B4-BE49-F238E27FC236}">
                <a16:creationId xmlns:a16="http://schemas.microsoft.com/office/drawing/2014/main" id="{60123AA5-BF3C-4095-88AC-4D77374CF382}"/>
              </a:ext>
            </a:extLst>
          </p:cNvPr>
          <p:cNvPicPr>
            <a:picLocks noChangeAspect="1"/>
          </p:cNvPicPr>
          <p:nvPr/>
        </p:nvPicPr>
        <p:blipFill>
          <a:blip r:embed="rId4"/>
          <a:stretch>
            <a:fillRect/>
          </a:stretch>
        </p:blipFill>
        <p:spPr>
          <a:xfrm>
            <a:off x="4814085" y="4097338"/>
            <a:ext cx="4010025" cy="2486025"/>
          </a:xfrm>
          <a:prstGeom prst="rect">
            <a:avLst/>
          </a:prstGeom>
        </p:spPr>
      </p:pic>
    </p:spTree>
    <p:extLst>
      <p:ext uri="{BB962C8B-B14F-4D97-AF65-F5344CB8AC3E}">
        <p14:creationId xmlns:p14="http://schemas.microsoft.com/office/powerpoint/2010/main" val="37945309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627885685"/>
              </p:ext>
            </p:extLst>
          </p:nvPr>
        </p:nvGraphicFramePr>
        <p:xfrm>
          <a:off x="0" y="2772657"/>
          <a:ext cx="9144000" cy="4085343"/>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02082">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525321">
                <a:tc>
                  <a:txBody>
                    <a:bodyPr/>
                    <a:lstStyle/>
                    <a:p>
                      <a:pPr algn="ctr"/>
                      <a:r>
                        <a:rPr lang="fr-FR" dirty="0"/>
                        <a:t>Juin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Juin</a:t>
                      </a:r>
                    </a:p>
                  </a:txBody>
                  <a:tcPr/>
                </a:tc>
                <a:extLst>
                  <a:ext uri="{0D108BD9-81ED-4DB2-BD59-A6C34878D82A}">
                    <a16:rowId xmlns:a16="http://schemas.microsoft.com/office/drawing/2014/main" val="2633844997"/>
                  </a:ext>
                </a:extLst>
              </a:tr>
              <a:tr h="2193844">
                <a:tc>
                  <a:txBody>
                    <a:bodyPr/>
                    <a:lstStyle/>
                    <a:p>
                      <a:r>
                        <a:rPr lang="en-US" sz="1400" dirty="0" err="1"/>
                        <a:t>Stabilité</a:t>
                      </a:r>
                      <a:r>
                        <a:rPr lang="en-US" sz="1400" dirty="0"/>
                        <a:t>:</a:t>
                      </a:r>
                    </a:p>
                    <a:p>
                      <a:endParaRPr lang="en-US" sz="1400" dirty="0"/>
                    </a:p>
                    <a:p>
                      <a:r>
                        <a:rPr lang="en-US" sz="1400" dirty="0"/>
                        <a:t>Homogeneity: 1.000</a:t>
                      </a:r>
                    </a:p>
                    <a:p>
                      <a:r>
                        <a:rPr lang="en-US" sz="1400" dirty="0"/>
                        <a:t>Completeness: 1.000</a:t>
                      </a:r>
                    </a:p>
                    <a:p>
                      <a:r>
                        <a:rPr lang="en-US" sz="1400" dirty="0"/>
                        <a:t>V-measure: 1.000</a:t>
                      </a:r>
                    </a:p>
                    <a:p>
                      <a:r>
                        <a:rPr lang="en-US" sz="1400" dirty="0"/>
                        <a:t>Adjusted Rand Index: 1.000</a:t>
                      </a:r>
                    </a:p>
                    <a:p>
                      <a:r>
                        <a:rPr lang="en-US" sz="1400" dirty="0"/>
                        <a:t>Adjusted Mutual Information: 1.000</a:t>
                      </a:r>
                    </a:p>
                    <a:p>
                      <a:r>
                        <a:rPr lang="en-US" sz="1400" dirty="0"/>
                        <a:t>Silhouette Coefficient: 0.798</a:t>
                      </a:r>
                      <a:endParaRPr lang="fr-FR" sz="1400" dirty="0"/>
                    </a:p>
                  </a:txBody>
                  <a:tcPr/>
                </a:tc>
                <a:tc>
                  <a:txBody>
                    <a:bodyPr/>
                    <a:lstStyle/>
                    <a:p>
                      <a:r>
                        <a:rPr lang="en-US" sz="1400" dirty="0" err="1"/>
                        <a:t>Stabilité</a:t>
                      </a:r>
                      <a:r>
                        <a:rPr lang="en-US" sz="1400" dirty="0"/>
                        <a:t>:</a:t>
                      </a:r>
                    </a:p>
                    <a:p>
                      <a:endParaRPr lang="en-US" sz="1400" dirty="0"/>
                    </a:p>
                    <a:p>
                      <a:r>
                        <a:rPr lang="en-US" sz="1400" dirty="0"/>
                        <a:t>Homogeneity: 1.000</a:t>
                      </a:r>
                    </a:p>
                    <a:p>
                      <a:r>
                        <a:rPr lang="en-US" sz="1400" dirty="0"/>
                        <a:t>Completeness: 1.000</a:t>
                      </a:r>
                    </a:p>
                    <a:p>
                      <a:r>
                        <a:rPr lang="en-US" sz="1400" dirty="0"/>
                        <a:t>V-measure: 1.000</a:t>
                      </a:r>
                    </a:p>
                    <a:p>
                      <a:r>
                        <a:rPr lang="en-US" sz="1400" dirty="0"/>
                        <a:t>Adjusted Rand Index: 1.000</a:t>
                      </a:r>
                    </a:p>
                    <a:p>
                      <a:r>
                        <a:rPr lang="en-US" sz="1400" dirty="0"/>
                        <a:t>Adjusted Mutual Information: 1.000</a:t>
                      </a:r>
                    </a:p>
                    <a:p>
                      <a:r>
                        <a:rPr lang="en-US" sz="1400" dirty="0"/>
                        <a:t>Silhouette Coefficient: 0.778</a:t>
                      </a:r>
                      <a:endParaRPr lang="fr-FR" sz="1400" dirty="0"/>
                    </a:p>
                  </a:txBody>
                  <a:tcPr/>
                </a:tc>
                <a:extLst>
                  <a:ext uri="{0D108BD9-81ED-4DB2-BD59-A6C34878D82A}">
                    <a16:rowId xmlns:a16="http://schemas.microsoft.com/office/drawing/2014/main" val="3746516402"/>
                  </a:ext>
                </a:extLst>
              </a:tr>
              <a:tr h="864096">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spTree>
    <p:extLst>
      <p:ext uri="{BB962C8B-B14F-4D97-AF65-F5344CB8AC3E}">
        <p14:creationId xmlns:p14="http://schemas.microsoft.com/office/powerpoint/2010/main" val="26898487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187900490"/>
              </p:ext>
            </p:extLst>
          </p:nvPr>
        </p:nvGraphicFramePr>
        <p:xfrm>
          <a:off x="0" y="2872049"/>
          <a:ext cx="9144000" cy="3985951"/>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77691">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604430">
                <a:tc>
                  <a:txBody>
                    <a:bodyPr/>
                    <a:lstStyle/>
                    <a:p>
                      <a:pPr algn="ctr"/>
                      <a:r>
                        <a:rPr lang="fr-FR" dirty="0"/>
                        <a:t>Août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Août</a:t>
                      </a:r>
                    </a:p>
                  </a:txBody>
                  <a:tcPr/>
                </a:tc>
                <a:extLst>
                  <a:ext uri="{0D108BD9-81ED-4DB2-BD59-A6C34878D82A}">
                    <a16:rowId xmlns:a16="http://schemas.microsoft.com/office/drawing/2014/main" val="2633844997"/>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5" name="Image 4">
            <a:extLst>
              <a:ext uri="{FF2B5EF4-FFF2-40B4-BE49-F238E27FC236}">
                <a16:creationId xmlns:a16="http://schemas.microsoft.com/office/drawing/2014/main" id="{7C8413E8-1F61-460C-BB19-7CD374FD08A4}"/>
              </a:ext>
            </a:extLst>
          </p:cNvPr>
          <p:cNvPicPr>
            <a:picLocks noChangeAspect="1"/>
          </p:cNvPicPr>
          <p:nvPr/>
        </p:nvPicPr>
        <p:blipFill>
          <a:blip r:embed="rId3"/>
          <a:stretch>
            <a:fillRect/>
          </a:stretch>
        </p:blipFill>
        <p:spPr>
          <a:xfrm>
            <a:off x="12555" y="3781040"/>
            <a:ext cx="4559445" cy="3049575"/>
          </a:xfrm>
          <a:prstGeom prst="rect">
            <a:avLst/>
          </a:prstGeom>
        </p:spPr>
      </p:pic>
      <p:pic>
        <p:nvPicPr>
          <p:cNvPr id="8" name="Image 7">
            <a:extLst>
              <a:ext uri="{FF2B5EF4-FFF2-40B4-BE49-F238E27FC236}">
                <a16:creationId xmlns:a16="http://schemas.microsoft.com/office/drawing/2014/main" id="{53FD1DF6-91EB-4625-BD05-798D93CFEE8D}"/>
              </a:ext>
            </a:extLst>
          </p:cNvPr>
          <p:cNvPicPr>
            <a:picLocks noChangeAspect="1"/>
          </p:cNvPicPr>
          <p:nvPr/>
        </p:nvPicPr>
        <p:blipFill>
          <a:blip r:embed="rId4"/>
          <a:stretch>
            <a:fillRect/>
          </a:stretch>
        </p:blipFill>
        <p:spPr>
          <a:xfrm>
            <a:off x="4572000" y="3781040"/>
            <a:ext cx="4559444" cy="3036878"/>
          </a:xfrm>
          <a:prstGeom prst="rect">
            <a:avLst/>
          </a:prstGeom>
        </p:spPr>
      </p:pic>
    </p:spTree>
    <p:extLst>
      <p:ext uri="{BB962C8B-B14F-4D97-AF65-F5344CB8AC3E}">
        <p14:creationId xmlns:p14="http://schemas.microsoft.com/office/powerpoint/2010/main" val="24951242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nvGraphicFramePr>
        <p:xfrm>
          <a:off x="0" y="2872049"/>
          <a:ext cx="9144000" cy="3985951"/>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77691">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604430">
                <a:tc>
                  <a:txBody>
                    <a:bodyPr/>
                    <a:lstStyle/>
                    <a:p>
                      <a:pPr algn="ctr"/>
                      <a:r>
                        <a:rPr lang="fr-FR" dirty="0"/>
                        <a:t>Août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Août</a:t>
                      </a:r>
                    </a:p>
                  </a:txBody>
                  <a:tcPr/>
                </a:tc>
                <a:extLst>
                  <a:ext uri="{0D108BD9-81ED-4DB2-BD59-A6C34878D82A}">
                    <a16:rowId xmlns:a16="http://schemas.microsoft.com/office/drawing/2014/main" val="2633844997"/>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4" name="Image 3">
            <a:extLst>
              <a:ext uri="{FF2B5EF4-FFF2-40B4-BE49-F238E27FC236}">
                <a16:creationId xmlns:a16="http://schemas.microsoft.com/office/drawing/2014/main" id="{4E2399E7-DF8F-4011-BD13-FB07EFB36E14}"/>
              </a:ext>
            </a:extLst>
          </p:cNvPr>
          <p:cNvPicPr>
            <a:picLocks noChangeAspect="1"/>
          </p:cNvPicPr>
          <p:nvPr/>
        </p:nvPicPr>
        <p:blipFill>
          <a:blip r:embed="rId3"/>
          <a:stretch>
            <a:fillRect/>
          </a:stretch>
        </p:blipFill>
        <p:spPr>
          <a:xfrm>
            <a:off x="323528" y="4050634"/>
            <a:ext cx="4010025" cy="2505075"/>
          </a:xfrm>
          <a:prstGeom prst="rect">
            <a:avLst/>
          </a:prstGeom>
        </p:spPr>
      </p:pic>
      <p:pic>
        <p:nvPicPr>
          <p:cNvPr id="6" name="Image 5">
            <a:extLst>
              <a:ext uri="{FF2B5EF4-FFF2-40B4-BE49-F238E27FC236}">
                <a16:creationId xmlns:a16="http://schemas.microsoft.com/office/drawing/2014/main" id="{DA2269E5-0151-4639-90BB-AE01945AD8E9}"/>
              </a:ext>
            </a:extLst>
          </p:cNvPr>
          <p:cNvPicPr>
            <a:picLocks noChangeAspect="1"/>
          </p:cNvPicPr>
          <p:nvPr/>
        </p:nvPicPr>
        <p:blipFill>
          <a:blip r:embed="rId4"/>
          <a:stretch>
            <a:fillRect/>
          </a:stretch>
        </p:blipFill>
        <p:spPr>
          <a:xfrm>
            <a:off x="4810449" y="4069684"/>
            <a:ext cx="4019550" cy="2486025"/>
          </a:xfrm>
          <a:prstGeom prst="rect">
            <a:avLst/>
          </a:prstGeom>
        </p:spPr>
      </p:pic>
    </p:spTree>
    <p:extLst>
      <p:ext uri="{BB962C8B-B14F-4D97-AF65-F5344CB8AC3E}">
        <p14:creationId xmlns:p14="http://schemas.microsoft.com/office/powerpoint/2010/main" val="31415580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3838349192"/>
              </p:ext>
            </p:extLst>
          </p:nvPr>
        </p:nvGraphicFramePr>
        <p:xfrm>
          <a:off x="0" y="2772657"/>
          <a:ext cx="9144000" cy="4085343"/>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02082">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525321">
                <a:tc>
                  <a:txBody>
                    <a:bodyPr/>
                    <a:lstStyle/>
                    <a:p>
                      <a:pPr algn="ctr"/>
                      <a:r>
                        <a:rPr lang="fr-FR" dirty="0"/>
                        <a:t>Août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Août</a:t>
                      </a:r>
                    </a:p>
                  </a:txBody>
                  <a:tcPr/>
                </a:tc>
                <a:extLst>
                  <a:ext uri="{0D108BD9-81ED-4DB2-BD59-A6C34878D82A}">
                    <a16:rowId xmlns:a16="http://schemas.microsoft.com/office/drawing/2014/main" val="2633844997"/>
                  </a:ext>
                </a:extLst>
              </a:tr>
              <a:tr h="2193844">
                <a:tc>
                  <a:txBody>
                    <a:bodyPr/>
                    <a:lstStyle/>
                    <a:p>
                      <a:r>
                        <a:rPr lang="en-US" sz="1400" dirty="0" err="1"/>
                        <a:t>Stabilité</a:t>
                      </a:r>
                      <a:r>
                        <a:rPr lang="en-US" sz="1400" dirty="0"/>
                        <a:t>:</a:t>
                      </a:r>
                    </a:p>
                    <a:p>
                      <a:endParaRPr lang="en-US" sz="1400" dirty="0"/>
                    </a:p>
                    <a:p>
                      <a:r>
                        <a:rPr lang="en-US" sz="1400" dirty="0"/>
                        <a:t>Homogeneity: 1.000</a:t>
                      </a:r>
                    </a:p>
                    <a:p>
                      <a:r>
                        <a:rPr lang="en-US" sz="1400" dirty="0"/>
                        <a:t>Completeness: 1.000</a:t>
                      </a:r>
                    </a:p>
                    <a:p>
                      <a:r>
                        <a:rPr lang="en-US" sz="1400" dirty="0"/>
                        <a:t>V-measure: 1.000</a:t>
                      </a:r>
                    </a:p>
                    <a:p>
                      <a:r>
                        <a:rPr lang="en-US" sz="1400" dirty="0"/>
                        <a:t>Adjusted Rand Index: 1.000</a:t>
                      </a:r>
                    </a:p>
                    <a:p>
                      <a:r>
                        <a:rPr lang="en-US" sz="1400" dirty="0"/>
                        <a:t>Adjusted Mutual Information: 1.000</a:t>
                      </a:r>
                    </a:p>
                    <a:p>
                      <a:r>
                        <a:rPr lang="en-US" sz="1400" dirty="0"/>
                        <a:t>Silhouette Coefficient: 0.782</a:t>
                      </a:r>
                    </a:p>
                  </a:txBody>
                  <a:tcPr/>
                </a:tc>
                <a:tc>
                  <a:txBody>
                    <a:bodyPr/>
                    <a:lstStyle/>
                    <a:p>
                      <a:r>
                        <a:rPr lang="en-US" sz="1400" dirty="0" err="1"/>
                        <a:t>Stabilité</a:t>
                      </a:r>
                      <a:r>
                        <a:rPr lang="en-US" sz="1400" dirty="0"/>
                        <a:t>:</a:t>
                      </a:r>
                    </a:p>
                    <a:p>
                      <a:endParaRPr lang="en-US" sz="1400" dirty="0"/>
                    </a:p>
                    <a:p>
                      <a:r>
                        <a:rPr lang="en-US" sz="1400" dirty="0"/>
                        <a:t>Homogeneity: 0.882</a:t>
                      </a:r>
                    </a:p>
                    <a:p>
                      <a:r>
                        <a:rPr lang="en-US" sz="1400" dirty="0"/>
                        <a:t>Completeness: 0.740</a:t>
                      </a:r>
                    </a:p>
                    <a:p>
                      <a:r>
                        <a:rPr lang="en-US" sz="1400" dirty="0"/>
                        <a:t>V-measure: 0.804</a:t>
                      </a:r>
                    </a:p>
                    <a:p>
                      <a:r>
                        <a:rPr lang="en-US" sz="1400" dirty="0"/>
                        <a:t>Adjusted Rand Index: 0.666</a:t>
                      </a:r>
                    </a:p>
                    <a:p>
                      <a:r>
                        <a:rPr lang="en-US" sz="1400" dirty="0"/>
                        <a:t>Adjusted Mutual Information: 0.804</a:t>
                      </a:r>
                    </a:p>
                    <a:p>
                      <a:r>
                        <a:rPr lang="en-US" sz="1400" dirty="0"/>
                        <a:t>Silhouette Coefficient: 0.771</a:t>
                      </a:r>
                      <a:endParaRPr lang="fr-FR" sz="1400" dirty="0"/>
                    </a:p>
                  </a:txBody>
                  <a:tcPr/>
                </a:tc>
                <a:extLst>
                  <a:ext uri="{0D108BD9-81ED-4DB2-BD59-A6C34878D82A}">
                    <a16:rowId xmlns:a16="http://schemas.microsoft.com/office/drawing/2014/main" val="3746516402"/>
                  </a:ext>
                </a:extLst>
              </a:tr>
              <a:tr h="864096">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spTree>
    <p:extLst>
      <p:ext uri="{BB962C8B-B14F-4D97-AF65-F5344CB8AC3E}">
        <p14:creationId xmlns:p14="http://schemas.microsoft.com/office/powerpoint/2010/main" val="27233338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 3 clusters.</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2515384654"/>
              </p:ext>
            </p:extLst>
          </p:nvPr>
        </p:nvGraphicFramePr>
        <p:xfrm>
          <a:off x="0" y="2872049"/>
          <a:ext cx="9144000" cy="3985951"/>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77691">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604430">
                <a:tc>
                  <a:txBody>
                    <a:bodyPr/>
                    <a:lstStyle/>
                    <a:p>
                      <a:pPr algn="ctr"/>
                      <a:r>
                        <a:rPr lang="fr-FR" dirty="0"/>
                        <a:t>Trimestre 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Trimestre 1</a:t>
                      </a:r>
                    </a:p>
                  </a:txBody>
                  <a:tcPr/>
                </a:tc>
                <a:extLst>
                  <a:ext uri="{0D108BD9-81ED-4DB2-BD59-A6C34878D82A}">
                    <a16:rowId xmlns:a16="http://schemas.microsoft.com/office/drawing/2014/main" val="2633844997"/>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4" name="Image 3">
            <a:extLst>
              <a:ext uri="{FF2B5EF4-FFF2-40B4-BE49-F238E27FC236}">
                <a16:creationId xmlns:a16="http://schemas.microsoft.com/office/drawing/2014/main" id="{55E582EA-A864-4C50-9EB5-174391BAC0FD}"/>
              </a:ext>
            </a:extLst>
          </p:cNvPr>
          <p:cNvPicPr>
            <a:picLocks noChangeAspect="1"/>
          </p:cNvPicPr>
          <p:nvPr/>
        </p:nvPicPr>
        <p:blipFill>
          <a:blip r:embed="rId3"/>
          <a:stretch>
            <a:fillRect/>
          </a:stretch>
        </p:blipFill>
        <p:spPr>
          <a:xfrm>
            <a:off x="12555" y="3808424"/>
            <a:ext cx="4559445" cy="3049575"/>
          </a:xfrm>
          <a:prstGeom prst="rect">
            <a:avLst/>
          </a:prstGeom>
        </p:spPr>
      </p:pic>
      <p:pic>
        <p:nvPicPr>
          <p:cNvPr id="6" name="Image 5">
            <a:extLst>
              <a:ext uri="{FF2B5EF4-FFF2-40B4-BE49-F238E27FC236}">
                <a16:creationId xmlns:a16="http://schemas.microsoft.com/office/drawing/2014/main" id="{4DA503E9-BABB-4FFF-9F15-985B9AFF08A9}"/>
              </a:ext>
            </a:extLst>
          </p:cNvPr>
          <p:cNvPicPr>
            <a:picLocks noChangeAspect="1"/>
          </p:cNvPicPr>
          <p:nvPr/>
        </p:nvPicPr>
        <p:blipFill>
          <a:blip r:embed="rId4"/>
          <a:stretch>
            <a:fillRect/>
          </a:stretch>
        </p:blipFill>
        <p:spPr>
          <a:xfrm>
            <a:off x="4584555" y="3803066"/>
            <a:ext cx="4546890" cy="3049575"/>
          </a:xfrm>
          <a:prstGeom prst="rect">
            <a:avLst/>
          </a:prstGeom>
        </p:spPr>
      </p:pic>
    </p:spTree>
    <p:extLst>
      <p:ext uri="{BB962C8B-B14F-4D97-AF65-F5344CB8AC3E}">
        <p14:creationId xmlns:p14="http://schemas.microsoft.com/office/powerpoint/2010/main" val="1347607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000" dirty="0"/>
              <a:t>Présentation du </a:t>
            </a:r>
            <a:r>
              <a:rPr lang="fr-FR" altLang="fr-FR" sz="2000" dirty="0" err="1"/>
              <a:t>cleaning</a:t>
            </a:r>
            <a:r>
              <a:rPr lang="fr-FR" altLang="fr-FR" sz="2000" dirty="0"/>
              <a:t> effectué, du </a:t>
            </a:r>
            <a:r>
              <a:rPr lang="fr-FR" altLang="fr-FR" sz="2000" dirty="0" err="1"/>
              <a:t>feature</a:t>
            </a:r>
            <a:r>
              <a:rPr lang="fr-FR" altLang="fr-FR" sz="2000" dirty="0"/>
              <a:t> engineering et de l'exploration.</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sp>
        <p:nvSpPr>
          <p:cNvPr id="8" name="Rectangle 5">
            <a:extLst>
              <a:ext uri="{FF2B5EF4-FFF2-40B4-BE49-F238E27FC236}">
                <a16:creationId xmlns:a16="http://schemas.microsoft.com/office/drawing/2014/main" id="{8CB744C0-A68B-42D1-A634-4BDC0A6C3FE7}"/>
              </a:ext>
            </a:extLst>
          </p:cNvPr>
          <p:cNvSpPr txBox="1">
            <a:spLocks noChangeArrowheads="1"/>
          </p:cNvSpPr>
          <p:nvPr/>
        </p:nvSpPr>
        <p:spPr bwMode="auto">
          <a:xfrm>
            <a:off x="1009650" y="2392363"/>
            <a:ext cx="73152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fr-FR" altLang="ko-KR" sz="1400" dirty="0">
                <a:latin typeface="Verdana" panose="020B0604030504040204" pitchFamily="34" charset="0"/>
                <a:ea typeface="굴림" panose="020B0600000101010101" pitchFamily="34" charset="-127"/>
              </a:rPr>
              <a:t>Distribution des variables pour l’année 2016 après </a:t>
            </a:r>
            <a:r>
              <a:rPr lang="fr-FR" altLang="ko-KR" sz="1400" dirty="0" err="1">
                <a:latin typeface="Verdana" panose="020B0604030504040204" pitchFamily="34" charset="0"/>
                <a:ea typeface="굴림" panose="020B0600000101010101" pitchFamily="34" charset="-127"/>
              </a:rPr>
              <a:t>minmaxscaler</a:t>
            </a:r>
            <a:r>
              <a:rPr lang="fr-FR" altLang="ko-KR" sz="1400" dirty="0">
                <a:latin typeface="Verdana" panose="020B0604030504040204" pitchFamily="34" charset="0"/>
                <a:ea typeface="굴림" panose="020B0600000101010101" pitchFamily="34" charset="-127"/>
              </a:rPr>
              <a:t>. </a:t>
            </a:r>
          </a:p>
          <a:p>
            <a:pPr algn="just">
              <a:lnSpc>
                <a:spcPct val="80000"/>
              </a:lnSpc>
            </a:pPr>
            <a:endParaRPr lang="fr-FR" altLang="ko-KR" sz="16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pic>
        <p:nvPicPr>
          <p:cNvPr id="3" name="Image 2">
            <a:extLst>
              <a:ext uri="{FF2B5EF4-FFF2-40B4-BE49-F238E27FC236}">
                <a16:creationId xmlns:a16="http://schemas.microsoft.com/office/drawing/2014/main" id="{DA6A7A6E-B018-4407-93E1-4B3760A2DD27}"/>
              </a:ext>
            </a:extLst>
          </p:cNvPr>
          <p:cNvPicPr>
            <a:picLocks noChangeAspect="1"/>
          </p:cNvPicPr>
          <p:nvPr/>
        </p:nvPicPr>
        <p:blipFill>
          <a:blip r:embed="rId3"/>
          <a:stretch>
            <a:fillRect/>
          </a:stretch>
        </p:blipFill>
        <p:spPr>
          <a:xfrm>
            <a:off x="861141" y="2617659"/>
            <a:ext cx="7574117" cy="4240341"/>
          </a:xfrm>
          <a:prstGeom prst="rect">
            <a:avLst/>
          </a:prstGeom>
        </p:spPr>
      </p:pic>
    </p:spTree>
    <p:extLst>
      <p:ext uri="{BB962C8B-B14F-4D97-AF65-F5344CB8AC3E}">
        <p14:creationId xmlns:p14="http://schemas.microsoft.com/office/powerpoint/2010/main" val="32123795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 3 clusters.</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518415105"/>
              </p:ext>
            </p:extLst>
          </p:nvPr>
        </p:nvGraphicFramePr>
        <p:xfrm>
          <a:off x="0" y="2872049"/>
          <a:ext cx="9144000" cy="4295921"/>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77691">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604430">
                <a:tc>
                  <a:txBody>
                    <a:bodyPr/>
                    <a:lstStyle/>
                    <a:p>
                      <a:pPr algn="ctr"/>
                      <a:r>
                        <a:rPr lang="fr-FR" dirty="0"/>
                        <a:t>Trimestre 1</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err="1"/>
                        <a:t>kmeans_silhouette</a:t>
                      </a:r>
                      <a:r>
                        <a:rPr lang="fr-FR" sz="1800" dirty="0"/>
                        <a:t> = 0.75</a:t>
                      </a:r>
                    </a:p>
                    <a:p>
                      <a:pPr algn="ct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Trimestre 1</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err="1"/>
                        <a:t>kmeans_silhouette</a:t>
                      </a:r>
                      <a:r>
                        <a:rPr lang="fr-FR" sz="1800" dirty="0"/>
                        <a:t> = 0.73</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fr-FR" dirty="0"/>
                    </a:p>
                  </a:txBody>
                  <a:tcPr/>
                </a:tc>
                <a:extLst>
                  <a:ext uri="{0D108BD9-81ED-4DB2-BD59-A6C34878D82A}">
                    <a16:rowId xmlns:a16="http://schemas.microsoft.com/office/drawing/2014/main" val="2633844997"/>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5" name="Image 4">
            <a:extLst>
              <a:ext uri="{FF2B5EF4-FFF2-40B4-BE49-F238E27FC236}">
                <a16:creationId xmlns:a16="http://schemas.microsoft.com/office/drawing/2014/main" id="{838270B6-AFC6-4057-827A-A9BE69B6DA4E}"/>
              </a:ext>
            </a:extLst>
          </p:cNvPr>
          <p:cNvPicPr>
            <a:picLocks noChangeAspect="1"/>
          </p:cNvPicPr>
          <p:nvPr/>
        </p:nvPicPr>
        <p:blipFill>
          <a:blip r:embed="rId3"/>
          <a:stretch>
            <a:fillRect/>
          </a:stretch>
        </p:blipFill>
        <p:spPr>
          <a:xfrm>
            <a:off x="842417" y="4092167"/>
            <a:ext cx="2975572" cy="3032795"/>
          </a:xfrm>
          <a:prstGeom prst="rect">
            <a:avLst/>
          </a:prstGeom>
        </p:spPr>
      </p:pic>
      <p:pic>
        <p:nvPicPr>
          <p:cNvPr id="8" name="Image 7">
            <a:extLst>
              <a:ext uri="{FF2B5EF4-FFF2-40B4-BE49-F238E27FC236}">
                <a16:creationId xmlns:a16="http://schemas.microsoft.com/office/drawing/2014/main" id="{62289DB0-DB7D-4006-9360-C01D1E87923F}"/>
              </a:ext>
            </a:extLst>
          </p:cNvPr>
          <p:cNvPicPr>
            <a:picLocks noChangeAspect="1"/>
          </p:cNvPicPr>
          <p:nvPr/>
        </p:nvPicPr>
        <p:blipFill>
          <a:blip r:embed="rId4"/>
          <a:stretch>
            <a:fillRect/>
          </a:stretch>
        </p:blipFill>
        <p:spPr>
          <a:xfrm>
            <a:off x="5326013" y="4092169"/>
            <a:ext cx="2975570" cy="3032793"/>
          </a:xfrm>
          <a:prstGeom prst="rect">
            <a:avLst/>
          </a:prstGeom>
        </p:spPr>
      </p:pic>
    </p:spTree>
    <p:extLst>
      <p:ext uri="{BB962C8B-B14F-4D97-AF65-F5344CB8AC3E}">
        <p14:creationId xmlns:p14="http://schemas.microsoft.com/office/powerpoint/2010/main" val="31925206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 4 clusters.</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4047025076"/>
              </p:ext>
            </p:extLst>
          </p:nvPr>
        </p:nvGraphicFramePr>
        <p:xfrm>
          <a:off x="0" y="2872049"/>
          <a:ext cx="9144000" cy="3985951"/>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77691">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604430">
                <a:tc>
                  <a:txBody>
                    <a:bodyPr/>
                    <a:lstStyle/>
                    <a:p>
                      <a:pPr algn="ctr"/>
                      <a:r>
                        <a:rPr lang="fr-FR" dirty="0"/>
                        <a:t>Trimestre 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Trimestre 1</a:t>
                      </a:r>
                    </a:p>
                  </a:txBody>
                  <a:tcPr/>
                </a:tc>
                <a:extLst>
                  <a:ext uri="{0D108BD9-81ED-4DB2-BD59-A6C34878D82A}">
                    <a16:rowId xmlns:a16="http://schemas.microsoft.com/office/drawing/2014/main" val="2633844997"/>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6" name="Image 5">
            <a:extLst>
              <a:ext uri="{FF2B5EF4-FFF2-40B4-BE49-F238E27FC236}">
                <a16:creationId xmlns:a16="http://schemas.microsoft.com/office/drawing/2014/main" id="{C64C45C7-CC84-4BD0-8B14-6C82C1CCCF9E}"/>
              </a:ext>
            </a:extLst>
          </p:cNvPr>
          <p:cNvPicPr>
            <a:picLocks noChangeAspect="1"/>
          </p:cNvPicPr>
          <p:nvPr/>
        </p:nvPicPr>
        <p:blipFill>
          <a:blip r:embed="rId3"/>
          <a:stretch>
            <a:fillRect/>
          </a:stretch>
        </p:blipFill>
        <p:spPr>
          <a:xfrm>
            <a:off x="0" y="3770734"/>
            <a:ext cx="4572000" cy="3068960"/>
          </a:xfrm>
          <a:prstGeom prst="rect">
            <a:avLst/>
          </a:prstGeom>
        </p:spPr>
      </p:pic>
      <p:pic>
        <p:nvPicPr>
          <p:cNvPr id="8" name="Image 7">
            <a:extLst>
              <a:ext uri="{FF2B5EF4-FFF2-40B4-BE49-F238E27FC236}">
                <a16:creationId xmlns:a16="http://schemas.microsoft.com/office/drawing/2014/main" id="{26FA54E6-DFB7-4271-9F7D-7273F67A008D}"/>
              </a:ext>
            </a:extLst>
          </p:cNvPr>
          <p:cNvPicPr>
            <a:picLocks noChangeAspect="1"/>
          </p:cNvPicPr>
          <p:nvPr/>
        </p:nvPicPr>
        <p:blipFill>
          <a:blip r:embed="rId4"/>
          <a:stretch>
            <a:fillRect/>
          </a:stretch>
        </p:blipFill>
        <p:spPr>
          <a:xfrm>
            <a:off x="4572000" y="3833134"/>
            <a:ext cx="4572000" cy="3024865"/>
          </a:xfrm>
          <a:prstGeom prst="rect">
            <a:avLst/>
          </a:prstGeom>
        </p:spPr>
      </p:pic>
    </p:spTree>
    <p:extLst>
      <p:ext uri="{BB962C8B-B14F-4D97-AF65-F5344CB8AC3E}">
        <p14:creationId xmlns:p14="http://schemas.microsoft.com/office/powerpoint/2010/main" val="26380228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 4 clusters.</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968114696"/>
              </p:ext>
            </p:extLst>
          </p:nvPr>
        </p:nvGraphicFramePr>
        <p:xfrm>
          <a:off x="0" y="2872049"/>
          <a:ext cx="9144000" cy="4295921"/>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77691">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604430">
                <a:tc>
                  <a:txBody>
                    <a:bodyPr/>
                    <a:lstStyle/>
                    <a:p>
                      <a:pPr algn="ctr"/>
                      <a:r>
                        <a:rPr lang="fr-FR" dirty="0"/>
                        <a:t>Trimestre 1</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err="1"/>
                        <a:t>kmeans_silhouette</a:t>
                      </a:r>
                      <a:r>
                        <a:rPr lang="fr-FR" sz="1800" dirty="0"/>
                        <a:t> = 0.83</a:t>
                      </a:r>
                    </a:p>
                    <a:p>
                      <a:pPr algn="ct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Trimestre 1</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err="1"/>
                        <a:t>kmeans_silhouette</a:t>
                      </a:r>
                      <a:r>
                        <a:rPr lang="fr-FR" sz="1800" dirty="0"/>
                        <a:t> = 0.79</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fr-FR" dirty="0"/>
                    </a:p>
                  </a:txBody>
                  <a:tcPr/>
                </a:tc>
                <a:extLst>
                  <a:ext uri="{0D108BD9-81ED-4DB2-BD59-A6C34878D82A}">
                    <a16:rowId xmlns:a16="http://schemas.microsoft.com/office/drawing/2014/main" val="2633844997"/>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4" name="Image 3">
            <a:extLst>
              <a:ext uri="{FF2B5EF4-FFF2-40B4-BE49-F238E27FC236}">
                <a16:creationId xmlns:a16="http://schemas.microsoft.com/office/drawing/2014/main" id="{F2B2264B-2DDA-4D19-A1FA-94362DC07EA6}"/>
              </a:ext>
            </a:extLst>
          </p:cNvPr>
          <p:cNvPicPr>
            <a:picLocks noChangeAspect="1"/>
          </p:cNvPicPr>
          <p:nvPr/>
        </p:nvPicPr>
        <p:blipFill>
          <a:blip r:embed="rId3"/>
          <a:stretch>
            <a:fillRect/>
          </a:stretch>
        </p:blipFill>
        <p:spPr>
          <a:xfrm>
            <a:off x="323528" y="4371975"/>
            <a:ext cx="4010025" cy="2486025"/>
          </a:xfrm>
          <a:prstGeom prst="rect">
            <a:avLst/>
          </a:prstGeom>
        </p:spPr>
      </p:pic>
      <p:pic>
        <p:nvPicPr>
          <p:cNvPr id="7" name="Image 6">
            <a:extLst>
              <a:ext uri="{FF2B5EF4-FFF2-40B4-BE49-F238E27FC236}">
                <a16:creationId xmlns:a16="http://schemas.microsoft.com/office/drawing/2014/main" id="{08CEE24A-20CB-45D5-BFD5-658CA949ABAA}"/>
              </a:ext>
            </a:extLst>
          </p:cNvPr>
          <p:cNvPicPr>
            <a:picLocks noChangeAspect="1"/>
          </p:cNvPicPr>
          <p:nvPr/>
        </p:nvPicPr>
        <p:blipFill>
          <a:blip r:embed="rId4"/>
          <a:stretch>
            <a:fillRect/>
          </a:stretch>
        </p:blipFill>
        <p:spPr>
          <a:xfrm>
            <a:off x="4932367" y="4352925"/>
            <a:ext cx="4010025" cy="2505075"/>
          </a:xfrm>
          <a:prstGeom prst="rect">
            <a:avLst/>
          </a:prstGeom>
        </p:spPr>
      </p:pic>
    </p:spTree>
    <p:extLst>
      <p:ext uri="{BB962C8B-B14F-4D97-AF65-F5344CB8AC3E}">
        <p14:creationId xmlns:p14="http://schemas.microsoft.com/office/powerpoint/2010/main" val="29061878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 4 clusters.</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3351307990"/>
              </p:ext>
            </p:extLst>
          </p:nvPr>
        </p:nvGraphicFramePr>
        <p:xfrm>
          <a:off x="0" y="2772657"/>
          <a:ext cx="9144000" cy="4085343"/>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02082">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525321">
                <a:tc>
                  <a:txBody>
                    <a:bodyPr/>
                    <a:lstStyle/>
                    <a:p>
                      <a:pPr algn="ctr"/>
                      <a:r>
                        <a:rPr lang="fr-FR" dirty="0"/>
                        <a:t>Trimestre 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Trimestre 1</a:t>
                      </a:r>
                    </a:p>
                  </a:txBody>
                  <a:tcPr/>
                </a:tc>
                <a:extLst>
                  <a:ext uri="{0D108BD9-81ED-4DB2-BD59-A6C34878D82A}">
                    <a16:rowId xmlns:a16="http://schemas.microsoft.com/office/drawing/2014/main" val="2633844997"/>
                  </a:ext>
                </a:extLst>
              </a:tr>
              <a:tr h="2193844">
                <a:tc>
                  <a:txBody>
                    <a:bodyPr/>
                    <a:lstStyle/>
                    <a:p>
                      <a:r>
                        <a:rPr lang="en-US" sz="1400" dirty="0" err="1"/>
                        <a:t>Stabilité</a:t>
                      </a:r>
                      <a:r>
                        <a:rPr lang="en-US" sz="1400" dirty="0"/>
                        <a:t>:</a:t>
                      </a:r>
                    </a:p>
                    <a:p>
                      <a:endParaRPr lang="en-US" sz="1400" dirty="0"/>
                    </a:p>
                    <a:p>
                      <a:r>
                        <a:rPr lang="en-US" sz="1400" dirty="0"/>
                        <a:t>Homogeneity: 1.000</a:t>
                      </a:r>
                    </a:p>
                    <a:p>
                      <a:r>
                        <a:rPr lang="en-US" sz="1400" dirty="0"/>
                        <a:t>Completeness: 1.000</a:t>
                      </a:r>
                    </a:p>
                    <a:p>
                      <a:r>
                        <a:rPr lang="en-US" sz="1400" dirty="0"/>
                        <a:t>V-measure: 1.000</a:t>
                      </a:r>
                    </a:p>
                    <a:p>
                      <a:r>
                        <a:rPr lang="en-US" sz="1400" dirty="0"/>
                        <a:t>Adjusted Rand Index: 1.000</a:t>
                      </a:r>
                    </a:p>
                    <a:p>
                      <a:r>
                        <a:rPr lang="en-US" sz="1400" dirty="0"/>
                        <a:t>Adjusted Mutual Information: 1.000</a:t>
                      </a:r>
                    </a:p>
                    <a:p>
                      <a:r>
                        <a:rPr lang="en-US" sz="1400" dirty="0"/>
                        <a:t>Silhouette Coefficient: 0.831</a:t>
                      </a:r>
                      <a:endParaRPr lang="fr-FR" sz="1400" dirty="0"/>
                    </a:p>
                  </a:txBody>
                  <a:tcPr/>
                </a:tc>
                <a:tc>
                  <a:txBody>
                    <a:bodyPr/>
                    <a:lstStyle/>
                    <a:p>
                      <a:r>
                        <a:rPr lang="en-US" sz="1400" dirty="0" err="1"/>
                        <a:t>Stabilité</a:t>
                      </a:r>
                      <a:r>
                        <a:rPr lang="en-US" sz="1400" dirty="0"/>
                        <a:t>:</a:t>
                      </a:r>
                    </a:p>
                    <a:p>
                      <a:endParaRPr lang="en-US" sz="1400" dirty="0"/>
                    </a:p>
                    <a:p>
                      <a:r>
                        <a:rPr lang="en-US" sz="1400" dirty="0"/>
                        <a:t>Homogeneity: 1.000</a:t>
                      </a:r>
                    </a:p>
                    <a:p>
                      <a:r>
                        <a:rPr lang="en-US" sz="1400" dirty="0"/>
                        <a:t>Completeness: 1.000</a:t>
                      </a:r>
                    </a:p>
                    <a:p>
                      <a:r>
                        <a:rPr lang="en-US" sz="1400" dirty="0"/>
                        <a:t>V-measure: 1.000</a:t>
                      </a:r>
                    </a:p>
                    <a:p>
                      <a:r>
                        <a:rPr lang="en-US" sz="1400" dirty="0"/>
                        <a:t>Adjusted Rand Index: 1.000</a:t>
                      </a:r>
                    </a:p>
                    <a:p>
                      <a:r>
                        <a:rPr lang="en-US" sz="1400" dirty="0"/>
                        <a:t>Adjusted Mutual Information: 1.000</a:t>
                      </a:r>
                    </a:p>
                    <a:p>
                      <a:r>
                        <a:rPr lang="en-US" sz="1400" dirty="0"/>
                        <a:t>Silhouette Coefficient: 0.791</a:t>
                      </a:r>
                      <a:endParaRPr lang="fr-FR" dirty="0"/>
                    </a:p>
                  </a:txBody>
                  <a:tcPr/>
                </a:tc>
                <a:extLst>
                  <a:ext uri="{0D108BD9-81ED-4DB2-BD59-A6C34878D82A}">
                    <a16:rowId xmlns:a16="http://schemas.microsoft.com/office/drawing/2014/main" val="3746516402"/>
                  </a:ext>
                </a:extLst>
              </a:tr>
              <a:tr h="864096">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spTree>
    <p:extLst>
      <p:ext uri="{BB962C8B-B14F-4D97-AF65-F5344CB8AC3E}">
        <p14:creationId xmlns:p14="http://schemas.microsoft.com/office/powerpoint/2010/main" val="9715892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 4 clusters.</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1007926046"/>
              </p:ext>
            </p:extLst>
          </p:nvPr>
        </p:nvGraphicFramePr>
        <p:xfrm>
          <a:off x="0" y="2872049"/>
          <a:ext cx="9144000" cy="3985951"/>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77691">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604430">
                <a:tc>
                  <a:txBody>
                    <a:bodyPr/>
                    <a:lstStyle/>
                    <a:p>
                      <a:pPr algn="ctr"/>
                      <a:r>
                        <a:rPr lang="fr-FR" dirty="0"/>
                        <a:t>Trimestre 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Trimestre 2</a:t>
                      </a:r>
                    </a:p>
                  </a:txBody>
                  <a:tcPr/>
                </a:tc>
                <a:extLst>
                  <a:ext uri="{0D108BD9-81ED-4DB2-BD59-A6C34878D82A}">
                    <a16:rowId xmlns:a16="http://schemas.microsoft.com/office/drawing/2014/main" val="2633844997"/>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6" name="Image 5">
            <a:extLst>
              <a:ext uri="{FF2B5EF4-FFF2-40B4-BE49-F238E27FC236}">
                <a16:creationId xmlns:a16="http://schemas.microsoft.com/office/drawing/2014/main" id="{44F6A932-0334-40B3-BFA0-AEBE5DD4D939}"/>
              </a:ext>
            </a:extLst>
          </p:cNvPr>
          <p:cNvPicPr>
            <a:picLocks noChangeAspect="1"/>
          </p:cNvPicPr>
          <p:nvPr/>
        </p:nvPicPr>
        <p:blipFill>
          <a:blip r:embed="rId3"/>
          <a:stretch>
            <a:fillRect/>
          </a:stretch>
        </p:blipFill>
        <p:spPr>
          <a:xfrm>
            <a:off x="-36512" y="3755574"/>
            <a:ext cx="4608512" cy="3102425"/>
          </a:xfrm>
          <a:prstGeom prst="rect">
            <a:avLst/>
          </a:prstGeom>
        </p:spPr>
      </p:pic>
      <p:pic>
        <p:nvPicPr>
          <p:cNvPr id="8" name="Image 7">
            <a:extLst>
              <a:ext uri="{FF2B5EF4-FFF2-40B4-BE49-F238E27FC236}">
                <a16:creationId xmlns:a16="http://schemas.microsoft.com/office/drawing/2014/main" id="{9CE3B631-6001-4A20-A780-9EA60C283916}"/>
              </a:ext>
            </a:extLst>
          </p:cNvPr>
          <p:cNvPicPr>
            <a:picLocks noChangeAspect="1"/>
          </p:cNvPicPr>
          <p:nvPr/>
        </p:nvPicPr>
        <p:blipFill>
          <a:blip r:embed="rId4"/>
          <a:stretch>
            <a:fillRect/>
          </a:stretch>
        </p:blipFill>
        <p:spPr>
          <a:xfrm>
            <a:off x="4572000" y="3755573"/>
            <a:ext cx="4572000" cy="3102427"/>
          </a:xfrm>
          <a:prstGeom prst="rect">
            <a:avLst/>
          </a:prstGeom>
        </p:spPr>
      </p:pic>
    </p:spTree>
    <p:extLst>
      <p:ext uri="{BB962C8B-B14F-4D97-AF65-F5344CB8AC3E}">
        <p14:creationId xmlns:p14="http://schemas.microsoft.com/office/powerpoint/2010/main" val="930781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 4 clusters.</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778924153"/>
              </p:ext>
            </p:extLst>
          </p:nvPr>
        </p:nvGraphicFramePr>
        <p:xfrm>
          <a:off x="0" y="2872049"/>
          <a:ext cx="9144000" cy="4295921"/>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77691">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604430">
                <a:tc>
                  <a:txBody>
                    <a:bodyPr/>
                    <a:lstStyle/>
                    <a:p>
                      <a:pPr algn="ctr"/>
                      <a:r>
                        <a:rPr lang="fr-FR" dirty="0"/>
                        <a:t>Trimestre 2</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err="1"/>
                        <a:t>kmeans_silhouette</a:t>
                      </a:r>
                      <a:r>
                        <a:rPr lang="fr-FR" sz="1800" dirty="0"/>
                        <a:t> = 0.78</a:t>
                      </a:r>
                    </a:p>
                    <a:p>
                      <a:pPr algn="ct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Trimestre 2</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err="1"/>
                        <a:t>kmeans_silhouette</a:t>
                      </a:r>
                      <a:r>
                        <a:rPr lang="fr-FR" sz="1800" dirty="0"/>
                        <a:t> = 0.79</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fr-FR" dirty="0"/>
                    </a:p>
                  </a:txBody>
                  <a:tcPr/>
                </a:tc>
                <a:extLst>
                  <a:ext uri="{0D108BD9-81ED-4DB2-BD59-A6C34878D82A}">
                    <a16:rowId xmlns:a16="http://schemas.microsoft.com/office/drawing/2014/main" val="2633844997"/>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4" name="Image 3">
            <a:extLst>
              <a:ext uri="{FF2B5EF4-FFF2-40B4-BE49-F238E27FC236}">
                <a16:creationId xmlns:a16="http://schemas.microsoft.com/office/drawing/2014/main" id="{49D56EBE-8D00-4586-934C-4C4AE683F1E0}"/>
              </a:ext>
            </a:extLst>
          </p:cNvPr>
          <p:cNvPicPr>
            <a:picLocks noChangeAspect="1"/>
          </p:cNvPicPr>
          <p:nvPr/>
        </p:nvPicPr>
        <p:blipFill>
          <a:blip r:embed="rId3"/>
          <a:stretch>
            <a:fillRect/>
          </a:stretch>
        </p:blipFill>
        <p:spPr>
          <a:xfrm>
            <a:off x="323528" y="4371975"/>
            <a:ext cx="4010025" cy="2486025"/>
          </a:xfrm>
          <a:prstGeom prst="rect">
            <a:avLst/>
          </a:prstGeom>
        </p:spPr>
      </p:pic>
      <p:pic>
        <p:nvPicPr>
          <p:cNvPr id="7" name="Image 6">
            <a:extLst>
              <a:ext uri="{FF2B5EF4-FFF2-40B4-BE49-F238E27FC236}">
                <a16:creationId xmlns:a16="http://schemas.microsoft.com/office/drawing/2014/main" id="{4894CF55-1E61-473B-8F30-0307E30113D7}"/>
              </a:ext>
            </a:extLst>
          </p:cNvPr>
          <p:cNvPicPr>
            <a:picLocks noChangeAspect="1"/>
          </p:cNvPicPr>
          <p:nvPr/>
        </p:nvPicPr>
        <p:blipFill>
          <a:blip r:embed="rId4"/>
          <a:stretch>
            <a:fillRect/>
          </a:stretch>
        </p:blipFill>
        <p:spPr>
          <a:xfrm>
            <a:off x="4810449" y="4363244"/>
            <a:ext cx="4010025" cy="2486025"/>
          </a:xfrm>
          <a:prstGeom prst="rect">
            <a:avLst/>
          </a:prstGeom>
        </p:spPr>
      </p:pic>
    </p:spTree>
    <p:extLst>
      <p:ext uri="{BB962C8B-B14F-4D97-AF65-F5344CB8AC3E}">
        <p14:creationId xmlns:p14="http://schemas.microsoft.com/office/powerpoint/2010/main" val="19254802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 4 clusters.</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365601313"/>
              </p:ext>
            </p:extLst>
          </p:nvPr>
        </p:nvGraphicFramePr>
        <p:xfrm>
          <a:off x="0" y="2772657"/>
          <a:ext cx="9144000" cy="4085343"/>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02082">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525321">
                <a:tc>
                  <a:txBody>
                    <a:bodyPr/>
                    <a:lstStyle/>
                    <a:p>
                      <a:pPr algn="ctr"/>
                      <a:r>
                        <a:rPr lang="fr-FR" dirty="0"/>
                        <a:t>Trimestre 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Trimestre 2</a:t>
                      </a:r>
                    </a:p>
                  </a:txBody>
                  <a:tcPr/>
                </a:tc>
                <a:extLst>
                  <a:ext uri="{0D108BD9-81ED-4DB2-BD59-A6C34878D82A}">
                    <a16:rowId xmlns:a16="http://schemas.microsoft.com/office/drawing/2014/main" val="2633844997"/>
                  </a:ext>
                </a:extLst>
              </a:tr>
              <a:tr h="2193844">
                <a:tc>
                  <a:txBody>
                    <a:bodyPr/>
                    <a:lstStyle/>
                    <a:p>
                      <a:r>
                        <a:rPr lang="en-US" sz="1400" dirty="0" err="1"/>
                        <a:t>Stabilité</a:t>
                      </a:r>
                      <a:r>
                        <a:rPr lang="en-US" sz="1400" dirty="0"/>
                        <a:t>:</a:t>
                      </a:r>
                    </a:p>
                    <a:p>
                      <a:endParaRPr lang="en-US" sz="1400" dirty="0"/>
                    </a:p>
                    <a:p>
                      <a:r>
                        <a:rPr lang="en-US" sz="1400" dirty="0"/>
                        <a:t>Homogeneity: 1.000</a:t>
                      </a:r>
                    </a:p>
                    <a:p>
                      <a:r>
                        <a:rPr lang="en-US" sz="1400" dirty="0"/>
                        <a:t>Completeness: 1.000</a:t>
                      </a:r>
                    </a:p>
                    <a:p>
                      <a:r>
                        <a:rPr lang="en-US" sz="1400" dirty="0"/>
                        <a:t>V-measure: 1.000</a:t>
                      </a:r>
                    </a:p>
                    <a:p>
                      <a:r>
                        <a:rPr lang="en-US" sz="1400" dirty="0"/>
                        <a:t>Adjusted Rand Index: 1.000</a:t>
                      </a:r>
                    </a:p>
                    <a:p>
                      <a:r>
                        <a:rPr lang="en-US" sz="1400" dirty="0"/>
                        <a:t>Adjusted Mutual Information: 1.000</a:t>
                      </a:r>
                    </a:p>
                    <a:p>
                      <a:r>
                        <a:rPr lang="en-US" sz="1400" dirty="0"/>
                        <a:t>Silhouette Coefficient: 0.780</a:t>
                      </a:r>
                      <a:endParaRPr lang="fr-FR" sz="1400" dirty="0"/>
                    </a:p>
                  </a:txBody>
                  <a:tcPr/>
                </a:tc>
                <a:tc>
                  <a:txBody>
                    <a:bodyPr/>
                    <a:lstStyle/>
                    <a:p>
                      <a:r>
                        <a:rPr lang="en-US" sz="1400" dirty="0" err="1"/>
                        <a:t>Stabilité</a:t>
                      </a:r>
                      <a:r>
                        <a:rPr lang="en-US" sz="1400" dirty="0"/>
                        <a:t>:</a:t>
                      </a:r>
                    </a:p>
                    <a:p>
                      <a:endParaRPr lang="en-US" sz="1400" dirty="0"/>
                    </a:p>
                    <a:p>
                      <a:r>
                        <a:rPr lang="en-US" sz="1400" dirty="0"/>
                        <a:t>Homogeneity: 1.000</a:t>
                      </a:r>
                    </a:p>
                    <a:p>
                      <a:r>
                        <a:rPr lang="en-US" sz="1400" dirty="0"/>
                        <a:t>Completeness: 1.000</a:t>
                      </a:r>
                    </a:p>
                    <a:p>
                      <a:r>
                        <a:rPr lang="en-US" sz="1400" dirty="0"/>
                        <a:t>V-measure: 1.000</a:t>
                      </a:r>
                    </a:p>
                    <a:p>
                      <a:r>
                        <a:rPr lang="en-US" sz="1400" dirty="0"/>
                        <a:t>Adjusted Rand Index: 1.000</a:t>
                      </a:r>
                    </a:p>
                    <a:p>
                      <a:r>
                        <a:rPr lang="en-US" sz="1400" dirty="0"/>
                        <a:t>Adjusted Mutual Information: 1.000</a:t>
                      </a:r>
                    </a:p>
                    <a:p>
                      <a:r>
                        <a:rPr lang="en-US" sz="1400" dirty="0"/>
                        <a:t>Silhouette Coefficient: 0.797</a:t>
                      </a:r>
                      <a:endParaRPr lang="fr-FR" dirty="0"/>
                    </a:p>
                  </a:txBody>
                  <a:tcPr/>
                </a:tc>
                <a:extLst>
                  <a:ext uri="{0D108BD9-81ED-4DB2-BD59-A6C34878D82A}">
                    <a16:rowId xmlns:a16="http://schemas.microsoft.com/office/drawing/2014/main" val="3746516402"/>
                  </a:ext>
                </a:extLst>
              </a:tr>
              <a:tr h="864096">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spTree>
    <p:extLst>
      <p:ext uri="{BB962C8B-B14F-4D97-AF65-F5344CB8AC3E}">
        <p14:creationId xmlns:p14="http://schemas.microsoft.com/office/powerpoint/2010/main" val="9332780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 3 clusters.</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3385497569"/>
              </p:ext>
            </p:extLst>
          </p:nvPr>
        </p:nvGraphicFramePr>
        <p:xfrm>
          <a:off x="0" y="2872049"/>
          <a:ext cx="9144000" cy="3985951"/>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77691">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604430">
                <a:tc>
                  <a:txBody>
                    <a:bodyPr/>
                    <a:lstStyle/>
                    <a:p>
                      <a:pPr algn="ctr"/>
                      <a:r>
                        <a:rPr lang="fr-FR" dirty="0"/>
                        <a:t>Semestre 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Semestre 1</a:t>
                      </a:r>
                    </a:p>
                  </a:txBody>
                  <a:tcPr/>
                </a:tc>
                <a:extLst>
                  <a:ext uri="{0D108BD9-81ED-4DB2-BD59-A6C34878D82A}">
                    <a16:rowId xmlns:a16="http://schemas.microsoft.com/office/drawing/2014/main" val="2633844997"/>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5" name="Image 4">
            <a:extLst>
              <a:ext uri="{FF2B5EF4-FFF2-40B4-BE49-F238E27FC236}">
                <a16:creationId xmlns:a16="http://schemas.microsoft.com/office/drawing/2014/main" id="{6F827DAB-E615-475D-8035-5876C4937CCE}"/>
              </a:ext>
            </a:extLst>
          </p:cNvPr>
          <p:cNvPicPr>
            <a:picLocks noChangeAspect="1"/>
          </p:cNvPicPr>
          <p:nvPr/>
        </p:nvPicPr>
        <p:blipFill>
          <a:blip r:embed="rId3"/>
          <a:stretch>
            <a:fillRect/>
          </a:stretch>
        </p:blipFill>
        <p:spPr>
          <a:xfrm>
            <a:off x="0" y="3789040"/>
            <a:ext cx="4572000" cy="3068960"/>
          </a:xfrm>
          <a:prstGeom prst="rect">
            <a:avLst/>
          </a:prstGeom>
        </p:spPr>
      </p:pic>
      <p:pic>
        <p:nvPicPr>
          <p:cNvPr id="8" name="Image 7">
            <a:extLst>
              <a:ext uri="{FF2B5EF4-FFF2-40B4-BE49-F238E27FC236}">
                <a16:creationId xmlns:a16="http://schemas.microsoft.com/office/drawing/2014/main" id="{CC9FDFB1-2BD8-45C8-97F4-B626484649AF}"/>
              </a:ext>
            </a:extLst>
          </p:cNvPr>
          <p:cNvPicPr>
            <a:picLocks noChangeAspect="1"/>
          </p:cNvPicPr>
          <p:nvPr/>
        </p:nvPicPr>
        <p:blipFill>
          <a:blip r:embed="rId4"/>
          <a:stretch>
            <a:fillRect/>
          </a:stretch>
        </p:blipFill>
        <p:spPr>
          <a:xfrm>
            <a:off x="4572000" y="3789040"/>
            <a:ext cx="4536504" cy="3068960"/>
          </a:xfrm>
          <a:prstGeom prst="rect">
            <a:avLst/>
          </a:prstGeom>
        </p:spPr>
      </p:pic>
    </p:spTree>
    <p:extLst>
      <p:ext uri="{BB962C8B-B14F-4D97-AF65-F5344CB8AC3E}">
        <p14:creationId xmlns:p14="http://schemas.microsoft.com/office/powerpoint/2010/main" val="8230585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 3 clusters.</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3135808921"/>
              </p:ext>
            </p:extLst>
          </p:nvPr>
        </p:nvGraphicFramePr>
        <p:xfrm>
          <a:off x="0" y="2872049"/>
          <a:ext cx="9144000" cy="4295921"/>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77691">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604430">
                <a:tc>
                  <a:txBody>
                    <a:bodyPr/>
                    <a:lstStyle/>
                    <a:p>
                      <a:pPr algn="ctr"/>
                      <a:r>
                        <a:rPr lang="fr-FR" dirty="0"/>
                        <a:t>Semestre 1</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err="1"/>
                        <a:t>kmeans_silhouette</a:t>
                      </a:r>
                      <a:r>
                        <a:rPr lang="fr-FR" sz="1800" dirty="0"/>
                        <a:t> = 0.72</a:t>
                      </a:r>
                    </a:p>
                    <a:p>
                      <a:pPr algn="ct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Semestre 1</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err="1"/>
                        <a:t>kmeans_silhouette</a:t>
                      </a:r>
                      <a:r>
                        <a:rPr lang="fr-FR" sz="1800" dirty="0"/>
                        <a:t> = 0.7</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fr-FR" dirty="0"/>
                    </a:p>
                  </a:txBody>
                  <a:tcPr/>
                </a:tc>
                <a:extLst>
                  <a:ext uri="{0D108BD9-81ED-4DB2-BD59-A6C34878D82A}">
                    <a16:rowId xmlns:a16="http://schemas.microsoft.com/office/drawing/2014/main" val="2633844997"/>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4" name="Image 3">
            <a:extLst>
              <a:ext uri="{FF2B5EF4-FFF2-40B4-BE49-F238E27FC236}">
                <a16:creationId xmlns:a16="http://schemas.microsoft.com/office/drawing/2014/main" id="{F21EC80B-3B86-4C92-9C52-62701D3AD77F}"/>
              </a:ext>
            </a:extLst>
          </p:cNvPr>
          <p:cNvPicPr>
            <a:picLocks noChangeAspect="1"/>
          </p:cNvPicPr>
          <p:nvPr/>
        </p:nvPicPr>
        <p:blipFill>
          <a:blip r:embed="rId3"/>
          <a:stretch>
            <a:fillRect/>
          </a:stretch>
        </p:blipFill>
        <p:spPr>
          <a:xfrm>
            <a:off x="899592" y="4109212"/>
            <a:ext cx="2881679" cy="2937096"/>
          </a:xfrm>
          <a:prstGeom prst="rect">
            <a:avLst/>
          </a:prstGeom>
        </p:spPr>
      </p:pic>
      <p:pic>
        <p:nvPicPr>
          <p:cNvPr id="10" name="Image 9">
            <a:extLst>
              <a:ext uri="{FF2B5EF4-FFF2-40B4-BE49-F238E27FC236}">
                <a16:creationId xmlns:a16="http://schemas.microsoft.com/office/drawing/2014/main" id="{0D886E13-9D3D-4104-9F29-FFAC4D808BE0}"/>
              </a:ext>
            </a:extLst>
          </p:cNvPr>
          <p:cNvPicPr>
            <a:picLocks noChangeAspect="1"/>
          </p:cNvPicPr>
          <p:nvPr/>
        </p:nvPicPr>
        <p:blipFill>
          <a:blip r:embed="rId4"/>
          <a:stretch>
            <a:fillRect/>
          </a:stretch>
        </p:blipFill>
        <p:spPr>
          <a:xfrm>
            <a:off x="5406177" y="4125953"/>
            <a:ext cx="2881679" cy="2937096"/>
          </a:xfrm>
          <a:prstGeom prst="rect">
            <a:avLst/>
          </a:prstGeom>
        </p:spPr>
      </p:pic>
    </p:spTree>
    <p:extLst>
      <p:ext uri="{BB962C8B-B14F-4D97-AF65-F5344CB8AC3E}">
        <p14:creationId xmlns:p14="http://schemas.microsoft.com/office/powerpoint/2010/main" val="36775917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 4 clusters.</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3147415038"/>
              </p:ext>
            </p:extLst>
          </p:nvPr>
        </p:nvGraphicFramePr>
        <p:xfrm>
          <a:off x="0" y="2872049"/>
          <a:ext cx="9144000" cy="3985951"/>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77691">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604430">
                <a:tc>
                  <a:txBody>
                    <a:bodyPr/>
                    <a:lstStyle/>
                    <a:p>
                      <a:pPr algn="ctr"/>
                      <a:r>
                        <a:rPr lang="fr-FR" dirty="0"/>
                        <a:t>Semestre 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Semestre 1</a:t>
                      </a:r>
                    </a:p>
                  </a:txBody>
                  <a:tcPr/>
                </a:tc>
                <a:extLst>
                  <a:ext uri="{0D108BD9-81ED-4DB2-BD59-A6C34878D82A}">
                    <a16:rowId xmlns:a16="http://schemas.microsoft.com/office/drawing/2014/main" val="2633844997"/>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4" name="Image 3">
            <a:extLst>
              <a:ext uri="{FF2B5EF4-FFF2-40B4-BE49-F238E27FC236}">
                <a16:creationId xmlns:a16="http://schemas.microsoft.com/office/drawing/2014/main" id="{896E6641-ED7A-4C99-91CD-64EA9F62C702}"/>
              </a:ext>
            </a:extLst>
          </p:cNvPr>
          <p:cNvPicPr>
            <a:picLocks noChangeAspect="1"/>
          </p:cNvPicPr>
          <p:nvPr/>
        </p:nvPicPr>
        <p:blipFill>
          <a:blip r:embed="rId3"/>
          <a:stretch>
            <a:fillRect/>
          </a:stretch>
        </p:blipFill>
        <p:spPr>
          <a:xfrm>
            <a:off x="135" y="3789040"/>
            <a:ext cx="4571865" cy="3068960"/>
          </a:xfrm>
          <a:prstGeom prst="rect">
            <a:avLst/>
          </a:prstGeom>
        </p:spPr>
      </p:pic>
      <p:pic>
        <p:nvPicPr>
          <p:cNvPr id="7" name="Image 6">
            <a:extLst>
              <a:ext uri="{FF2B5EF4-FFF2-40B4-BE49-F238E27FC236}">
                <a16:creationId xmlns:a16="http://schemas.microsoft.com/office/drawing/2014/main" id="{E6A365C0-427A-48EE-A123-17FB86E25D1E}"/>
              </a:ext>
            </a:extLst>
          </p:cNvPr>
          <p:cNvPicPr>
            <a:picLocks noChangeAspect="1"/>
          </p:cNvPicPr>
          <p:nvPr/>
        </p:nvPicPr>
        <p:blipFill>
          <a:blip r:embed="rId4"/>
          <a:stretch>
            <a:fillRect/>
          </a:stretch>
        </p:blipFill>
        <p:spPr>
          <a:xfrm>
            <a:off x="4572000" y="3789040"/>
            <a:ext cx="4571864" cy="3068959"/>
          </a:xfrm>
          <a:prstGeom prst="rect">
            <a:avLst/>
          </a:prstGeom>
        </p:spPr>
      </p:pic>
    </p:spTree>
    <p:extLst>
      <p:ext uri="{BB962C8B-B14F-4D97-AF65-F5344CB8AC3E}">
        <p14:creationId xmlns:p14="http://schemas.microsoft.com/office/powerpoint/2010/main" val="90922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000" dirty="0"/>
              <a:t>Présentation du </a:t>
            </a:r>
            <a:r>
              <a:rPr lang="fr-FR" altLang="fr-FR" sz="2000" dirty="0" err="1"/>
              <a:t>cleaning</a:t>
            </a:r>
            <a:r>
              <a:rPr lang="fr-FR" altLang="fr-FR" sz="2000" dirty="0"/>
              <a:t> effectué, du </a:t>
            </a:r>
            <a:r>
              <a:rPr lang="fr-FR" altLang="fr-FR" sz="2000" dirty="0" err="1"/>
              <a:t>feature</a:t>
            </a:r>
            <a:r>
              <a:rPr lang="fr-FR" altLang="fr-FR" sz="2000" dirty="0"/>
              <a:t> engineering et de l'exploration.</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sp>
        <p:nvSpPr>
          <p:cNvPr id="8" name="Rectangle 5">
            <a:extLst>
              <a:ext uri="{FF2B5EF4-FFF2-40B4-BE49-F238E27FC236}">
                <a16:creationId xmlns:a16="http://schemas.microsoft.com/office/drawing/2014/main" id="{8CB744C0-A68B-42D1-A634-4BDC0A6C3FE7}"/>
              </a:ext>
            </a:extLst>
          </p:cNvPr>
          <p:cNvSpPr txBox="1">
            <a:spLocks noChangeArrowheads="1"/>
          </p:cNvSpPr>
          <p:nvPr/>
        </p:nvSpPr>
        <p:spPr bwMode="auto">
          <a:xfrm>
            <a:off x="1009650" y="2392363"/>
            <a:ext cx="73152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fr-FR" altLang="ko-KR" sz="1400" dirty="0">
                <a:latin typeface="Verdana" panose="020B0604030504040204" pitchFamily="34" charset="0"/>
                <a:ea typeface="굴림" panose="020B0600000101010101" pitchFamily="34" charset="-127"/>
              </a:rPr>
              <a:t>Distribution des variables pour l’année 2017 avant mise à l’échelle. </a:t>
            </a:r>
          </a:p>
          <a:p>
            <a:pPr algn="just">
              <a:lnSpc>
                <a:spcPct val="80000"/>
              </a:lnSpc>
            </a:pPr>
            <a:endParaRPr lang="fr-FR" altLang="ko-KR" sz="14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pic>
        <p:nvPicPr>
          <p:cNvPr id="4" name="Image 3">
            <a:extLst>
              <a:ext uri="{FF2B5EF4-FFF2-40B4-BE49-F238E27FC236}">
                <a16:creationId xmlns:a16="http://schemas.microsoft.com/office/drawing/2014/main" id="{027902C0-9BEE-4EA4-A521-6D66153450C9}"/>
              </a:ext>
            </a:extLst>
          </p:cNvPr>
          <p:cNvPicPr>
            <a:picLocks noChangeAspect="1"/>
          </p:cNvPicPr>
          <p:nvPr/>
        </p:nvPicPr>
        <p:blipFill>
          <a:blip r:embed="rId3"/>
          <a:stretch>
            <a:fillRect/>
          </a:stretch>
        </p:blipFill>
        <p:spPr>
          <a:xfrm>
            <a:off x="838200" y="2750840"/>
            <a:ext cx="7467600" cy="4078073"/>
          </a:xfrm>
          <a:prstGeom prst="rect">
            <a:avLst/>
          </a:prstGeom>
        </p:spPr>
      </p:pic>
    </p:spTree>
    <p:extLst>
      <p:ext uri="{BB962C8B-B14F-4D97-AF65-F5344CB8AC3E}">
        <p14:creationId xmlns:p14="http://schemas.microsoft.com/office/powerpoint/2010/main" val="9911241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 4 clusters.</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3600857642"/>
              </p:ext>
            </p:extLst>
          </p:nvPr>
        </p:nvGraphicFramePr>
        <p:xfrm>
          <a:off x="0" y="2872049"/>
          <a:ext cx="9144000" cy="4295921"/>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77691">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604430">
                <a:tc>
                  <a:txBody>
                    <a:bodyPr/>
                    <a:lstStyle/>
                    <a:p>
                      <a:pPr algn="ctr"/>
                      <a:r>
                        <a:rPr lang="fr-FR" dirty="0"/>
                        <a:t>Semestre 1</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err="1"/>
                        <a:t>kmeans_silhouette</a:t>
                      </a:r>
                      <a:r>
                        <a:rPr lang="fr-FR" sz="1800" dirty="0"/>
                        <a:t> = 0.8</a:t>
                      </a:r>
                    </a:p>
                    <a:p>
                      <a:pPr algn="ct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Semestre 1</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err="1"/>
                        <a:t>kmeans_silhouette</a:t>
                      </a:r>
                      <a:r>
                        <a:rPr lang="fr-FR" sz="1800" dirty="0"/>
                        <a:t> = 0.75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fr-FR" dirty="0"/>
                    </a:p>
                  </a:txBody>
                  <a:tcPr/>
                </a:tc>
                <a:extLst>
                  <a:ext uri="{0D108BD9-81ED-4DB2-BD59-A6C34878D82A}">
                    <a16:rowId xmlns:a16="http://schemas.microsoft.com/office/drawing/2014/main" val="2633844997"/>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746516402"/>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5" name="Image 4">
            <a:extLst>
              <a:ext uri="{FF2B5EF4-FFF2-40B4-BE49-F238E27FC236}">
                <a16:creationId xmlns:a16="http://schemas.microsoft.com/office/drawing/2014/main" id="{17D4DF13-6084-474A-BCDE-264E2388DEF5}"/>
              </a:ext>
            </a:extLst>
          </p:cNvPr>
          <p:cNvPicPr>
            <a:picLocks noChangeAspect="1"/>
          </p:cNvPicPr>
          <p:nvPr/>
        </p:nvPicPr>
        <p:blipFill>
          <a:blip r:embed="rId3"/>
          <a:stretch>
            <a:fillRect/>
          </a:stretch>
        </p:blipFill>
        <p:spPr>
          <a:xfrm>
            <a:off x="279124" y="4349000"/>
            <a:ext cx="4010025" cy="2486025"/>
          </a:xfrm>
          <a:prstGeom prst="rect">
            <a:avLst/>
          </a:prstGeom>
        </p:spPr>
      </p:pic>
      <p:pic>
        <p:nvPicPr>
          <p:cNvPr id="8" name="Image 7">
            <a:extLst>
              <a:ext uri="{FF2B5EF4-FFF2-40B4-BE49-F238E27FC236}">
                <a16:creationId xmlns:a16="http://schemas.microsoft.com/office/drawing/2014/main" id="{BABCB069-7547-4F2C-B17A-F9AF2D573BCA}"/>
              </a:ext>
            </a:extLst>
          </p:cNvPr>
          <p:cNvPicPr>
            <a:picLocks noChangeAspect="1"/>
          </p:cNvPicPr>
          <p:nvPr/>
        </p:nvPicPr>
        <p:blipFill>
          <a:blip r:embed="rId4"/>
          <a:stretch>
            <a:fillRect/>
          </a:stretch>
        </p:blipFill>
        <p:spPr>
          <a:xfrm>
            <a:off x="4865509" y="4371975"/>
            <a:ext cx="4010025" cy="2486025"/>
          </a:xfrm>
          <a:prstGeom prst="rect">
            <a:avLst/>
          </a:prstGeom>
        </p:spPr>
      </p:pic>
    </p:spTree>
    <p:extLst>
      <p:ext uri="{BB962C8B-B14F-4D97-AF65-F5344CB8AC3E}">
        <p14:creationId xmlns:p14="http://schemas.microsoft.com/office/powerpoint/2010/main" val="33985869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des différentes pistes de modélisation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 4 clusters.</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2576954235"/>
              </p:ext>
            </p:extLst>
          </p:nvPr>
        </p:nvGraphicFramePr>
        <p:xfrm>
          <a:off x="0" y="2772657"/>
          <a:ext cx="9144000" cy="4085343"/>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02082">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2018</a:t>
                      </a:r>
                      <a:endParaRPr lang="fr-FR" dirty="0"/>
                    </a:p>
                  </a:txBody>
                  <a:tcPr/>
                </a:tc>
                <a:extLst>
                  <a:ext uri="{0D108BD9-81ED-4DB2-BD59-A6C34878D82A}">
                    <a16:rowId xmlns:a16="http://schemas.microsoft.com/office/drawing/2014/main" val="2128226236"/>
                  </a:ext>
                </a:extLst>
              </a:tr>
              <a:tr h="525321">
                <a:tc>
                  <a:txBody>
                    <a:bodyPr/>
                    <a:lstStyle/>
                    <a:p>
                      <a:pPr algn="ctr"/>
                      <a:r>
                        <a:rPr lang="fr-FR" dirty="0"/>
                        <a:t>Semestre 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Semestre 1</a:t>
                      </a:r>
                    </a:p>
                  </a:txBody>
                  <a:tcPr/>
                </a:tc>
                <a:extLst>
                  <a:ext uri="{0D108BD9-81ED-4DB2-BD59-A6C34878D82A}">
                    <a16:rowId xmlns:a16="http://schemas.microsoft.com/office/drawing/2014/main" val="2633844997"/>
                  </a:ext>
                </a:extLst>
              </a:tr>
              <a:tr h="2193844">
                <a:tc>
                  <a:txBody>
                    <a:bodyPr/>
                    <a:lstStyle/>
                    <a:p>
                      <a:r>
                        <a:rPr lang="en-US" sz="1400" dirty="0" err="1"/>
                        <a:t>Stabilité</a:t>
                      </a:r>
                      <a:r>
                        <a:rPr lang="en-US" sz="1400" dirty="0"/>
                        <a:t>:</a:t>
                      </a:r>
                    </a:p>
                    <a:p>
                      <a:endParaRPr lang="en-US" sz="1400" dirty="0"/>
                    </a:p>
                    <a:p>
                      <a:r>
                        <a:rPr lang="en-US" sz="1400" dirty="0"/>
                        <a:t>Homogeneity: 1.000</a:t>
                      </a:r>
                    </a:p>
                    <a:p>
                      <a:r>
                        <a:rPr lang="en-US" sz="1400" dirty="0"/>
                        <a:t>Completeness: 1.000</a:t>
                      </a:r>
                    </a:p>
                    <a:p>
                      <a:r>
                        <a:rPr lang="en-US" sz="1400" dirty="0"/>
                        <a:t>V-measure: 1.000</a:t>
                      </a:r>
                    </a:p>
                    <a:p>
                      <a:r>
                        <a:rPr lang="en-US" sz="1400" dirty="0"/>
                        <a:t>Adjusted Rand Index: 1.000</a:t>
                      </a:r>
                    </a:p>
                    <a:p>
                      <a:r>
                        <a:rPr lang="en-US" sz="1400" dirty="0"/>
                        <a:t>Adjusted Mutual Information: 1.000</a:t>
                      </a:r>
                    </a:p>
                    <a:p>
                      <a:r>
                        <a:rPr lang="en-US" sz="1400" dirty="0"/>
                        <a:t>Silhouette Coefficient: 0.803</a:t>
                      </a:r>
                      <a:endParaRPr lang="fr-FR" sz="1400" dirty="0"/>
                    </a:p>
                  </a:txBody>
                  <a:tcPr/>
                </a:tc>
                <a:tc>
                  <a:txBody>
                    <a:bodyPr/>
                    <a:lstStyle/>
                    <a:p>
                      <a:r>
                        <a:rPr lang="en-US" sz="1400" dirty="0" err="1"/>
                        <a:t>Stabilité</a:t>
                      </a:r>
                      <a:r>
                        <a:rPr lang="en-US" sz="1400" dirty="0"/>
                        <a:t>:</a:t>
                      </a:r>
                    </a:p>
                    <a:p>
                      <a:endParaRPr lang="en-US" sz="1400" dirty="0"/>
                    </a:p>
                    <a:p>
                      <a:r>
                        <a:rPr lang="en-US" sz="1400" dirty="0"/>
                        <a:t>Homogeneity: 1.000</a:t>
                      </a:r>
                    </a:p>
                    <a:p>
                      <a:r>
                        <a:rPr lang="en-US" sz="1400" dirty="0"/>
                        <a:t>Completeness: 1.000</a:t>
                      </a:r>
                    </a:p>
                    <a:p>
                      <a:r>
                        <a:rPr lang="en-US" sz="1400" dirty="0"/>
                        <a:t>V-measure: 1.000</a:t>
                      </a:r>
                    </a:p>
                    <a:p>
                      <a:r>
                        <a:rPr lang="en-US" sz="1400" dirty="0"/>
                        <a:t>Adjusted Rand Index: 1.000</a:t>
                      </a:r>
                    </a:p>
                    <a:p>
                      <a:r>
                        <a:rPr lang="en-US" sz="1400" dirty="0"/>
                        <a:t>Adjusted Mutual Information: 1.000</a:t>
                      </a:r>
                    </a:p>
                    <a:p>
                      <a:r>
                        <a:rPr lang="en-US" sz="1400" dirty="0"/>
                        <a:t>Silhouette Coefficient: 0.748</a:t>
                      </a:r>
                      <a:endParaRPr lang="fr-FR" dirty="0"/>
                    </a:p>
                  </a:txBody>
                  <a:tcPr/>
                </a:tc>
                <a:extLst>
                  <a:ext uri="{0D108BD9-81ED-4DB2-BD59-A6C34878D82A}">
                    <a16:rowId xmlns:a16="http://schemas.microsoft.com/office/drawing/2014/main" val="3746516402"/>
                  </a:ext>
                </a:extLst>
              </a:tr>
              <a:tr h="864096">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spTree>
    <p:extLst>
      <p:ext uri="{BB962C8B-B14F-4D97-AF65-F5344CB8AC3E}">
        <p14:creationId xmlns:p14="http://schemas.microsoft.com/office/powerpoint/2010/main" val="34244675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du modèle final sélectionné ainsi que des améliorations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r>
              <a:rPr lang="fr-FR" altLang="ko-KR" sz="1800" dirty="0">
                <a:latin typeface="Verdana" panose="020B0604030504040204" pitchFamily="34" charset="0"/>
                <a:ea typeface="굴림" panose="020B0600000101010101" pitchFamily="34" charset="-127"/>
              </a:rPr>
              <a:t>Modèle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a:t>
            </a:r>
            <a:r>
              <a:rPr lang="fr-FR" altLang="ko-KR" sz="1800" dirty="0" err="1">
                <a:latin typeface="Verdana" panose="020B0604030504040204" pitchFamily="34" charset="0"/>
                <a:ea typeface="굴림" panose="020B0600000101010101" pitchFamily="34" charset="-127"/>
              </a:rPr>
              <a:t>Minmaxscaler</a:t>
            </a:r>
            <a:r>
              <a:rPr lang="fr-FR" altLang="ko-KR" sz="1800" dirty="0">
                <a:latin typeface="Verdana" panose="020B0604030504040204" pitchFamily="34" charset="0"/>
                <a:ea typeface="굴림" panose="020B0600000101010101" pitchFamily="34" charset="-127"/>
              </a:rPr>
              <a:t> 4 clusters.</a:t>
            </a: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graphicFrame>
        <p:nvGraphicFramePr>
          <p:cNvPr id="2" name="Tableau 2">
            <a:extLst>
              <a:ext uri="{FF2B5EF4-FFF2-40B4-BE49-F238E27FC236}">
                <a16:creationId xmlns:a16="http://schemas.microsoft.com/office/drawing/2014/main" id="{A9E80EE8-576C-41C7-8DC6-48EA6C01E07D}"/>
              </a:ext>
            </a:extLst>
          </p:cNvPr>
          <p:cNvGraphicFramePr>
            <a:graphicFrameLocks noGrp="1"/>
          </p:cNvGraphicFramePr>
          <p:nvPr>
            <p:extLst>
              <p:ext uri="{D42A27DB-BD31-4B8C-83A1-F6EECF244321}">
                <p14:modId xmlns:p14="http://schemas.microsoft.com/office/powerpoint/2010/main" val="1541010015"/>
              </p:ext>
            </p:extLst>
          </p:nvPr>
        </p:nvGraphicFramePr>
        <p:xfrm>
          <a:off x="0" y="2872049"/>
          <a:ext cx="9144000" cy="4966646"/>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449651778"/>
                    </a:ext>
                  </a:extLst>
                </a:gridCol>
                <a:gridCol w="4572000">
                  <a:extLst>
                    <a:ext uri="{9D8B030D-6E8A-4147-A177-3AD203B41FA5}">
                      <a16:colId xmlns:a16="http://schemas.microsoft.com/office/drawing/2014/main" val="2457250070"/>
                    </a:ext>
                  </a:extLst>
                </a:gridCol>
              </a:tblGrid>
              <a:tr h="577691">
                <a:tc>
                  <a:txBody>
                    <a:bodyPr/>
                    <a:lstStyle/>
                    <a:p>
                      <a:pPr algn="ctr"/>
                      <a:r>
                        <a:rPr lang="fr-FR" sz="1800" dirty="0">
                          <a:latin typeface="Verdana" panose="020B0604030504040204" pitchFamily="34" charset="0"/>
                          <a:ea typeface="굴림" panose="020B0600000101010101" pitchFamily="34" charset="-127"/>
                        </a:rPr>
                        <a:t>Année 2017</a:t>
                      </a: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latin typeface="Verdana" panose="020B0604030504040204" pitchFamily="34" charset="0"/>
                          <a:ea typeface="굴림" panose="020B0600000101010101" pitchFamily="34" charset="-127"/>
                        </a:rPr>
                        <a:t>Année 2017</a:t>
                      </a:r>
                      <a:endParaRPr lang="fr-FR" dirty="0"/>
                    </a:p>
                  </a:txBody>
                  <a:tcPr/>
                </a:tc>
                <a:extLst>
                  <a:ext uri="{0D108BD9-81ED-4DB2-BD59-A6C34878D82A}">
                    <a16:rowId xmlns:a16="http://schemas.microsoft.com/office/drawing/2014/main" val="2128226236"/>
                  </a:ext>
                </a:extLst>
              </a:tr>
              <a:tr h="604430">
                <a:tc>
                  <a:txBody>
                    <a:bodyPr/>
                    <a:lstStyle/>
                    <a:p>
                      <a:pPr algn="ctr"/>
                      <a:r>
                        <a:rPr lang="fr-FR" dirty="0"/>
                        <a:t>Trimestre 1</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err="1"/>
                        <a:t>kmeans_silhouette</a:t>
                      </a:r>
                      <a:r>
                        <a:rPr lang="fr-FR" sz="1800" dirty="0"/>
                        <a:t> = 0.83</a:t>
                      </a:r>
                    </a:p>
                    <a:p>
                      <a:pPr algn="ctr"/>
                      <a:endParaRPr lang="fr-F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Trimestre 1</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fr-FR" dirty="0"/>
                    </a:p>
                  </a:txBody>
                  <a:tcPr/>
                </a:tc>
                <a:extLst>
                  <a:ext uri="{0D108BD9-81ED-4DB2-BD59-A6C34878D82A}">
                    <a16:rowId xmlns:a16="http://schemas.microsoft.com/office/drawing/2014/main" val="2633844997"/>
                  </a:ext>
                </a:extLst>
              </a:tr>
              <a:tr h="1401915">
                <a:tc>
                  <a:txBody>
                    <a:bodyPr/>
                    <a:lstStyle/>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808080"/>
                          </a:solidFill>
                          <a:effectLst/>
                          <a:uLnTx/>
                          <a:uFillTx/>
                          <a:latin typeface="+mn-lt"/>
                          <a:ea typeface="+mn-ea"/>
                          <a:cs typeface="+mn-cs"/>
                        </a:rPr>
                        <a:t>Stabilité</a:t>
                      </a:r>
                      <a:r>
                        <a:rPr kumimoji="0" lang="en-US" sz="1400" b="0" i="0" u="none" strike="noStrike" kern="1200" cap="none" spc="0" normalizeH="0" baseline="0" noProof="0" dirty="0">
                          <a:ln>
                            <a:noFill/>
                          </a:ln>
                          <a:solidFill>
                            <a:srgbClr val="808080"/>
                          </a:solidFill>
                          <a:effectLst/>
                          <a:uLnTx/>
                          <a:uFillTx/>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808080"/>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mn-lt"/>
                          <a:ea typeface="+mn-ea"/>
                          <a:cs typeface="+mn-cs"/>
                        </a:rPr>
                        <a:t>Homogeneity: 1.000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mn-lt"/>
                          <a:ea typeface="+mn-ea"/>
                          <a:cs typeface="+mn-cs"/>
                        </a:rPr>
                        <a:t>Completeness: 1.000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mn-lt"/>
                          <a:ea typeface="+mn-ea"/>
                          <a:cs typeface="+mn-cs"/>
                        </a:rPr>
                        <a:t>V-measure: 1.000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mn-lt"/>
                          <a:ea typeface="+mn-ea"/>
                          <a:cs typeface="+mn-cs"/>
                        </a:rPr>
                        <a:t>Adjusted Rand Index: 1.000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mn-lt"/>
                          <a:ea typeface="+mn-ea"/>
                          <a:cs typeface="+mn-cs"/>
                        </a:rPr>
                        <a:t>Adjusted Mutual Information: 1.000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08080"/>
                          </a:solidFill>
                          <a:effectLst/>
                          <a:uLnTx/>
                          <a:uFillTx/>
                          <a:latin typeface="+mn-lt"/>
                          <a:ea typeface="+mn-ea"/>
                          <a:cs typeface="+mn-cs"/>
                        </a:rPr>
                        <a:t>Silhouette Coefficient: 0.831</a:t>
                      </a:r>
                      <a:endParaRPr kumimoji="0" lang="fr-FR" sz="1400" b="0" i="0" u="none" strike="noStrike" kern="1200" cap="none" spc="0" normalizeH="0" baseline="0" noProof="0" dirty="0">
                        <a:ln>
                          <a:noFill/>
                        </a:ln>
                        <a:solidFill>
                          <a:srgbClr val="808080"/>
                        </a:solidFill>
                        <a:effectLst/>
                        <a:uLnTx/>
                        <a:uFillTx/>
                        <a:latin typeface="+mn-lt"/>
                        <a:ea typeface="+mn-ea"/>
                        <a:cs typeface="+mn-cs"/>
                      </a:endParaRPr>
                    </a:p>
                    <a:p>
                      <a:endParaRPr lang="fr-FR" dirty="0"/>
                    </a:p>
                  </a:txBody>
                  <a:tcPr/>
                </a:tc>
                <a:extLst>
                  <a:ext uri="{0D108BD9-81ED-4DB2-BD59-A6C34878D82A}">
                    <a16:rowId xmlns:a16="http://schemas.microsoft.com/office/drawing/2014/main" val="3746516402"/>
                  </a:ext>
                </a:extLst>
              </a:tr>
              <a:tr h="1401915">
                <a:tc>
                  <a:txBody>
                    <a:bodyPr/>
                    <a:lstStyle/>
                    <a:p>
                      <a:endParaRPr lang="fr-FR" dirty="0"/>
                    </a:p>
                  </a:txBody>
                  <a:tcPr/>
                </a:tc>
                <a:tc>
                  <a:txBody>
                    <a:bodyPr/>
                    <a:lstStyle/>
                    <a:p>
                      <a:endParaRPr lang="fr-FR" dirty="0"/>
                    </a:p>
                  </a:txBody>
                  <a:tcPr/>
                </a:tc>
                <a:extLst>
                  <a:ext uri="{0D108BD9-81ED-4DB2-BD59-A6C34878D82A}">
                    <a16:rowId xmlns:a16="http://schemas.microsoft.com/office/drawing/2014/main" val="390401691"/>
                  </a:ext>
                </a:extLst>
              </a:tr>
            </a:tbl>
          </a:graphicData>
        </a:graphic>
      </p:graphicFrame>
      <p:pic>
        <p:nvPicPr>
          <p:cNvPr id="4" name="Image 3">
            <a:extLst>
              <a:ext uri="{FF2B5EF4-FFF2-40B4-BE49-F238E27FC236}">
                <a16:creationId xmlns:a16="http://schemas.microsoft.com/office/drawing/2014/main" id="{F2B2264B-2DDA-4D19-A1FA-94362DC07EA6}"/>
              </a:ext>
            </a:extLst>
          </p:cNvPr>
          <p:cNvPicPr>
            <a:picLocks noChangeAspect="1"/>
          </p:cNvPicPr>
          <p:nvPr/>
        </p:nvPicPr>
        <p:blipFill>
          <a:blip r:embed="rId3"/>
          <a:stretch>
            <a:fillRect/>
          </a:stretch>
        </p:blipFill>
        <p:spPr>
          <a:xfrm>
            <a:off x="323528" y="4371975"/>
            <a:ext cx="4010025" cy="2486025"/>
          </a:xfrm>
          <a:prstGeom prst="rect">
            <a:avLst/>
          </a:prstGeom>
        </p:spPr>
      </p:pic>
    </p:spTree>
    <p:extLst>
      <p:ext uri="{BB962C8B-B14F-4D97-AF65-F5344CB8AC3E}">
        <p14:creationId xmlns:p14="http://schemas.microsoft.com/office/powerpoint/2010/main" val="30671147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400" dirty="0"/>
              <a:t>Présentation du modèle final sélectionné ainsi que des améliorations effectuées.</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r>
              <a:rPr lang="fr-FR" altLang="ko-KR" sz="1800" dirty="0">
                <a:latin typeface="Verdana" panose="020B0604030504040204" pitchFamily="34" charset="0"/>
                <a:ea typeface="굴림" panose="020B0600000101010101" pitchFamily="34" charset="-127"/>
              </a:rPr>
              <a:t>Le modèle sélectionné est </a:t>
            </a:r>
            <a:r>
              <a:rPr lang="fr-FR" altLang="ko-KR" sz="1800" dirty="0" err="1">
                <a:latin typeface="Verdana" panose="020B0604030504040204" pitchFamily="34" charset="0"/>
                <a:ea typeface="굴림" panose="020B0600000101010101" pitchFamily="34" charset="-127"/>
              </a:rPr>
              <a:t>Kmeans</a:t>
            </a:r>
            <a:r>
              <a:rPr lang="fr-FR" altLang="ko-KR" sz="1800" dirty="0">
                <a:latin typeface="Verdana" panose="020B0604030504040204" pitchFamily="34" charset="0"/>
                <a:ea typeface="굴림" panose="020B0600000101010101" pitchFamily="34" charset="-127"/>
              </a:rPr>
              <a:t>  du trimestre 1 année 2017 car il est le plus pertinent car il obtient une meilleur stabilité et un coefficient de silhouette le plus élevé.</a:t>
            </a:r>
          </a:p>
          <a:p>
            <a:pPr algn="just">
              <a:lnSpc>
                <a:spcPct val="80000"/>
              </a:lnSpc>
            </a:pPr>
            <a:endParaRPr lang="fr-FR" altLang="ko-KR" sz="1800" dirty="0">
              <a:latin typeface="Verdana" panose="020B0604030504040204" pitchFamily="34" charset="0"/>
              <a:ea typeface="굴림" panose="020B0600000101010101" pitchFamily="34" charset="-127"/>
            </a:endParaRPr>
          </a:p>
          <a:p>
            <a:pPr algn="just">
              <a:lnSpc>
                <a:spcPct val="80000"/>
              </a:lnSpc>
            </a:pPr>
            <a:endParaRPr lang="fr-FR" altLang="ko-KR" sz="1800" dirty="0">
              <a:latin typeface="Verdana" panose="020B0604030504040204" pitchFamily="34" charset="0"/>
              <a:ea typeface="굴림" panose="020B0600000101010101" pitchFamily="34" charset="-127"/>
            </a:endParaRPr>
          </a:p>
          <a:p>
            <a:pPr algn="just">
              <a:lnSpc>
                <a:spcPct val="80000"/>
              </a:lnSpc>
            </a:pPr>
            <a:r>
              <a:rPr lang="fr-FR" altLang="ko-KR" sz="1800" dirty="0">
                <a:latin typeface="Verdana" panose="020B0604030504040204" pitchFamily="34" charset="0"/>
                <a:ea typeface="굴림" panose="020B0600000101010101" pitchFamily="34" charset="-127"/>
              </a:rPr>
              <a:t>Les améliorations effectuées sont de modifier les paramètres </a:t>
            </a:r>
            <a:r>
              <a:rPr lang="fr-FR" altLang="ko-KR" sz="1800" dirty="0" err="1">
                <a:latin typeface="Verdana" panose="020B0604030504040204" pitchFamily="34" charset="0"/>
                <a:ea typeface="굴림" panose="020B0600000101010101" pitchFamily="34" charset="-127"/>
              </a:rPr>
              <a:t>n_init</a:t>
            </a:r>
            <a:r>
              <a:rPr lang="fr-FR" altLang="ko-KR" sz="1800" dirty="0">
                <a:latin typeface="Verdana" panose="020B0604030504040204" pitchFamily="34" charset="0"/>
                <a:ea typeface="굴림" panose="020B0600000101010101" pitchFamily="34" charset="-127"/>
              </a:rPr>
              <a:t> = 10 </a:t>
            </a:r>
            <a:r>
              <a:rPr lang="fr-FR" altLang="ko-KR" sz="1800" dirty="0">
                <a:solidFill>
                  <a:schemeClr val="tx2"/>
                </a:solidFill>
                <a:latin typeface="Verdana" panose="020B0604030504040204" pitchFamily="34" charset="0"/>
                <a:ea typeface="굴림" panose="020B0600000101010101" pitchFamily="34" charset="-127"/>
              </a:rPr>
              <a:t>et init = K-</a:t>
            </a:r>
            <a:r>
              <a:rPr lang="fr-FR" altLang="ko-KR" sz="1800" dirty="0" err="1">
                <a:solidFill>
                  <a:schemeClr val="tx2"/>
                </a:solidFill>
                <a:latin typeface="Verdana" panose="020B0604030504040204" pitchFamily="34" charset="0"/>
                <a:ea typeface="굴림" panose="020B0600000101010101" pitchFamily="34" charset="-127"/>
              </a:rPr>
              <a:t>means</a:t>
            </a:r>
            <a:r>
              <a:rPr lang="fr-FR" altLang="ko-KR" sz="1800" dirty="0">
                <a:solidFill>
                  <a:schemeClr val="tx2"/>
                </a:solidFill>
                <a:latin typeface="Verdana" panose="020B0604030504040204" pitchFamily="34" charset="0"/>
                <a:ea typeface="굴림" panose="020B0600000101010101" pitchFamily="34" charset="-127"/>
              </a:rPr>
              <a:t>++ </a:t>
            </a:r>
            <a:r>
              <a:rPr lang="fr-FR" altLang="ko-KR" sz="1800" dirty="0">
                <a:latin typeface="Verdana" panose="020B0604030504040204" pitchFamily="34" charset="0"/>
                <a:ea typeface="굴림" panose="020B0600000101010101" pitchFamily="34" charset="-127"/>
              </a:rPr>
              <a:t>permettant d’acquérir une meilleur stabilité durable dans le temps simplifiant les mises à jour et la maintenance.</a:t>
            </a:r>
          </a:p>
          <a:p>
            <a:pPr algn="just">
              <a:lnSpc>
                <a:spcPct val="80000"/>
              </a:lnSpc>
            </a:pPr>
            <a:endParaRPr lang="fr-FR" altLang="ko-KR" sz="1800" dirty="0">
              <a:latin typeface="Verdana" panose="020B0604030504040204" pitchFamily="34" charset="0"/>
              <a:ea typeface="굴림" panose="020B0600000101010101" pitchFamily="34" charset="-127"/>
            </a:endParaRPr>
          </a:p>
          <a:p>
            <a:pPr algn="just">
              <a:lnSpc>
                <a:spcPct val="80000"/>
              </a:lnSpc>
            </a:pPr>
            <a:endParaRPr lang="fr-FR" altLang="ko-KR" sz="1800" dirty="0">
              <a:latin typeface="Verdana" panose="020B0604030504040204" pitchFamily="34" charset="0"/>
              <a:ea typeface="굴림" panose="020B0600000101010101" pitchFamily="34" charset="-127"/>
            </a:endParaRPr>
          </a:p>
          <a:p>
            <a:pPr algn="just">
              <a:lnSpc>
                <a:spcPct val="80000"/>
              </a:lnSpc>
            </a:pPr>
            <a:r>
              <a:rPr lang="fr-FR" altLang="ko-KR" sz="1800" dirty="0">
                <a:latin typeface="Verdana" panose="020B0604030504040204" pitchFamily="34" charset="0"/>
                <a:ea typeface="굴림" panose="020B0600000101010101" pitchFamily="34" charset="-127"/>
              </a:rPr>
              <a:t>Proposition d’un contrat de maintenance trimestriel basé sur une analyse de la stabilité de la segmentation au cours du temps. Car on obtient une meilleur stabilité plus précise par trimestre. Il est conseillé de mettre à jour le modèle tous les trois mois.</a:t>
            </a: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spTree>
    <p:extLst>
      <p:ext uri="{BB962C8B-B14F-4D97-AF65-F5344CB8AC3E}">
        <p14:creationId xmlns:p14="http://schemas.microsoft.com/office/powerpoint/2010/main" val="2441095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0419" name="Rectangle 3">
            <a:extLst>
              <a:ext uri="{FF2B5EF4-FFF2-40B4-BE49-F238E27FC236}">
                <a16:creationId xmlns:a16="http://schemas.microsoft.com/office/drawing/2014/main" id="{D9AAF3DF-2DBA-4D57-8220-1FBD96C6EA84}"/>
              </a:ext>
            </a:extLst>
          </p:cNvPr>
          <p:cNvSpPr>
            <a:spLocks noGrp="1" noChangeArrowheads="1"/>
          </p:cNvSpPr>
          <p:nvPr>
            <p:ph type="body" idx="1"/>
          </p:nvPr>
        </p:nvSpPr>
        <p:spPr>
          <a:xfrm>
            <a:off x="1981200" y="1630363"/>
            <a:ext cx="6934200" cy="42672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4000" b="0" i="0" u="none" strike="noStrike" kern="0" cap="none" spc="0" normalizeH="0" baseline="0" noProof="0" dirty="0">
              <a:ln>
                <a:noFill/>
              </a:ln>
              <a:solidFill>
                <a:srgbClr val="4D4D4D"/>
              </a:solidFill>
              <a:effectLst/>
              <a:uLnTx/>
              <a:uFillTx/>
              <a:latin typeface="Microsoft Sans Serif"/>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fr-FR" altLang="fr-FR" sz="4000" kern="0" dirty="0">
              <a:solidFill>
                <a:srgbClr val="4D4D4D"/>
              </a:solidFill>
              <a:latin typeface="Microsoft Sans Serif"/>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4000" b="0" i="0" u="none" strike="noStrike" kern="0" cap="none" spc="0" normalizeH="0" baseline="0" noProof="0" dirty="0">
              <a:ln>
                <a:noFill/>
              </a:ln>
              <a:solidFill>
                <a:srgbClr val="4D4D4D"/>
              </a:solidFill>
              <a:effectLst/>
              <a:uLnTx/>
              <a:uFillTx/>
              <a:latin typeface="Microsoft Sans Serif"/>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altLang="fr-FR" sz="4000" b="0" i="0" u="none" strike="noStrike" kern="0" cap="none" spc="0" normalizeH="0" baseline="0" noProof="0" dirty="0">
                <a:ln>
                  <a:noFill/>
                </a:ln>
                <a:solidFill>
                  <a:srgbClr val="4D4D4D"/>
                </a:solidFill>
                <a:effectLst/>
                <a:uLnTx/>
                <a:uFillTx/>
                <a:latin typeface="Microsoft Sans Serif"/>
                <a:ea typeface="+mn-ea"/>
                <a:cs typeface="+mn-cs"/>
              </a:rPr>
              <a:t>Veuillez poser vos questions.</a:t>
            </a:r>
            <a:br>
              <a:rPr kumimoji="0" lang="fr-FR" altLang="fr-FR" sz="4000" b="0" i="0" u="none" strike="noStrike" kern="0" cap="none" spc="0" normalizeH="0" baseline="0" noProof="0" dirty="0">
                <a:ln>
                  <a:noFill/>
                </a:ln>
                <a:solidFill>
                  <a:srgbClr val="4D4D4D"/>
                </a:solidFill>
                <a:effectLst/>
                <a:uLnTx/>
                <a:uFillTx/>
                <a:latin typeface="Microsoft Sans Serif"/>
                <a:ea typeface="+mn-ea"/>
                <a:cs typeface="+mn-cs"/>
              </a:rPr>
            </a:br>
            <a:r>
              <a:rPr kumimoji="0" lang="fr-FR" altLang="fr-FR" sz="4000" b="0" i="0" u="none" strike="noStrike" kern="0" cap="none" spc="0" normalizeH="0" baseline="0" noProof="0" dirty="0">
                <a:ln>
                  <a:noFill/>
                </a:ln>
                <a:solidFill>
                  <a:srgbClr val="4D4D4D"/>
                </a:solidFill>
                <a:effectLst/>
                <a:uLnTx/>
                <a:uFillTx/>
                <a:latin typeface="Microsoft Sans Serif"/>
                <a:ea typeface="+mn-ea"/>
                <a:cs typeface="+mn-cs"/>
              </a:rPr>
              <a:t>			Merci.</a:t>
            </a:r>
          </a:p>
          <a:p>
            <a:pPr>
              <a:lnSpc>
                <a:spcPct val="80000"/>
              </a:lnSpc>
            </a:pPr>
            <a:endParaRPr lang="en-US" altLang="fr-FR" sz="1800" dirty="0">
              <a:solidFill>
                <a:srgbClr val="4D4D4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000" dirty="0"/>
              <a:t>Présentation du </a:t>
            </a:r>
            <a:r>
              <a:rPr lang="fr-FR" altLang="fr-FR" sz="2000" dirty="0" err="1"/>
              <a:t>cleaning</a:t>
            </a:r>
            <a:r>
              <a:rPr lang="fr-FR" altLang="fr-FR" sz="2000" dirty="0"/>
              <a:t> effectué, du </a:t>
            </a:r>
            <a:r>
              <a:rPr lang="fr-FR" altLang="fr-FR" sz="2000" dirty="0" err="1"/>
              <a:t>feature</a:t>
            </a:r>
            <a:r>
              <a:rPr lang="fr-FR" altLang="fr-FR" sz="2000" dirty="0"/>
              <a:t> engineering et de l'exploration.</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sp>
        <p:nvSpPr>
          <p:cNvPr id="8" name="Rectangle 5">
            <a:extLst>
              <a:ext uri="{FF2B5EF4-FFF2-40B4-BE49-F238E27FC236}">
                <a16:creationId xmlns:a16="http://schemas.microsoft.com/office/drawing/2014/main" id="{8CB744C0-A68B-42D1-A634-4BDC0A6C3FE7}"/>
              </a:ext>
            </a:extLst>
          </p:cNvPr>
          <p:cNvSpPr txBox="1">
            <a:spLocks noChangeArrowheads="1"/>
          </p:cNvSpPr>
          <p:nvPr/>
        </p:nvSpPr>
        <p:spPr bwMode="auto">
          <a:xfrm>
            <a:off x="1009650" y="2392363"/>
            <a:ext cx="73152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fr-FR" altLang="ko-KR" sz="1400" dirty="0">
                <a:latin typeface="Verdana" panose="020B0604030504040204" pitchFamily="34" charset="0"/>
                <a:ea typeface="굴림" panose="020B0600000101010101" pitchFamily="34" charset="-127"/>
              </a:rPr>
              <a:t>Distribution des variables pour l’année 2017 après </a:t>
            </a:r>
            <a:r>
              <a:rPr lang="fr-FR" altLang="ko-KR" sz="1400" dirty="0" err="1">
                <a:latin typeface="Verdana" panose="020B0604030504040204" pitchFamily="34" charset="0"/>
                <a:ea typeface="굴림" panose="020B0600000101010101" pitchFamily="34" charset="-127"/>
              </a:rPr>
              <a:t>standardscaler</a:t>
            </a:r>
            <a:r>
              <a:rPr lang="fr-FR" altLang="ko-KR" sz="1400" dirty="0">
                <a:latin typeface="Verdana" panose="020B0604030504040204" pitchFamily="34" charset="0"/>
                <a:ea typeface="굴림" panose="020B0600000101010101" pitchFamily="34" charset="-127"/>
              </a:rPr>
              <a:t>. </a:t>
            </a:r>
          </a:p>
          <a:p>
            <a:pPr algn="just">
              <a:lnSpc>
                <a:spcPct val="80000"/>
              </a:lnSpc>
            </a:pPr>
            <a:endParaRPr lang="fr-FR" altLang="ko-KR" sz="14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pic>
        <p:nvPicPr>
          <p:cNvPr id="3" name="Image 2">
            <a:extLst>
              <a:ext uri="{FF2B5EF4-FFF2-40B4-BE49-F238E27FC236}">
                <a16:creationId xmlns:a16="http://schemas.microsoft.com/office/drawing/2014/main" id="{D4822C6B-A470-4149-8D31-7A6FD683A118}"/>
              </a:ext>
            </a:extLst>
          </p:cNvPr>
          <p:cNvPicPr>
            <a:picLocks noChangeAspect="1"/>
          </p:cNvPicPr>
          <p:nvPr/>
        </p:nvPicPr>
        <p:blipFill>
          <a:blip r:embed="rId3"/>
          <a:stretch>
            <a:fillRect/>
          </a:stretch>
        </p:blipFill>
        <p:spPr>
          <a:xfrm>
            <a:off x="838200" y="2623798"/>
            <a:ext cx="7578615" cy="4240341"/>
          </a:xfrm>
          <a:prstGeom prst="rect">
            <a:avLst/>
          </a:prstGeom>
        </p:spPr>
      </p:pic>
    </p:spTree>
    <p:extLst>
      <p:ext uri="{BB962C8B-B14F-4D97-AF65-F5344CB8AC3E}">
        <p14:creationId xmlns:p14="http://schemas.microsoft.com/office/powerpoint/2010/main" val="193410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EB88E65-6DF5-4C9A-BD0B-11E0D77B899D}"/>
              </a:ext>
            </a:extLst>
          </p:cNvPr>
          <p:cNvSpPr>
            <a:spLocks noGrp="1" noChangeArrowheads="1"/>
          </p:cNvSpPr>
          <p:nvPr>
            <p:ph type="title"/>
          </p:nvPr>
        </p:nvSpPr>
        <p:spPr>
          <a:xfrm>
            <a:off x="1009650" y="1614488"/>
            <a:ext cx="7315200" cy="715962"/>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p>
            <a:r>
              <a:rPr lang="fr-FR" altLang="fr-FR" sz="2000" dirty="0"/>
              <a:t>Présentation du </a:t>
            </a:r>
            <a:r>
              <a:rPr lang="fr-FR" altLang="fr-FR" sz="2000" dirty="0" err="1"/>
              <a:t>cleaning</a:t>
            </a:r>
            <a:r>
              <a:rPr lang="fr-FR" altLang="fr-FR" sz="2000" dirty="0"/>
              <a:t> effectué, du </a:t>
            </a:r>
            <a:r>
              <a:rPr lang="fr-FR" altLang="fr-FR" sz="2000" dirty="0" err="1"/>
              <a:t>feature</a:t>
            </a:r>
            <a:r>
              <a:rPr lang="fr-FR" altLang="fr-FR" sz="2000" dirty="0"/>
              <a:t> engineering et de l'exploration.</a:t>
            </a:r>
          </a:p>
        </p:txBody>
      </p:sp>
      <p:sp>
        <p:nvSpPr>
          <p:cNvPr id="17413" name="Rectangle 5">
            <a:extLst>
              <a:ext uri="{FF2B5EF4-FFF2-40B4-BE49-F238E27FC236}">
                <a16:creationId xmlns:a16="http://schemas.microsoft.com/office/drawing/2014/main" id="{CC9D2375-6083-4E07-AB43-7B9D1043E965}"/>
              </a:ext>
            </a:extLst>
          </p:cNvPr>
          <p:cNvSpPr>
            <a:spLocks noGrp="1" noChangeArrowheads="1"/>
          </p:cNvSpPr>
          <p:nvPr>
            <p:ph type="body" idx="1"/>
          </p:nvPr>
        </p:nvSpPr>
        <p:spPr>
          <a:xfrm>
            <a:off x="990600" y="2392363"/>
            <a:ext cx="7315200" cy="4191000"/>
          </a:xfrm>
        </p:spPr>
        <p:txBody>
          <a:bodyPr/>
          <a:lstStyle/>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sp>
        <p:nvSpPr>
          <p:cNvPr id="8" name="Rectangle 5">
            <a:extLst>
              <a:ext uri="{FF2B5EF4-FFF2-40B4-BE49-F238E27FC236}">
                <a16:creationId xmlns:a16="http://schemas.microsoft.com/office/drawing/2014/main" id="{8CB744C0-A68B-42D1-A634-4BDC0A6C3FE7}"/>
              </a:ext>
            </a:extLst>
          </p:cNvPr>
          <p:cNvSpPr txBox="1">
            <a:spLocks noChangeArrowheads="1"/>
          </p:cNvSpPr>
          <p:nvPr/>
        </p:nvSpPr>
        <p:spPr bwMode="auto">
          <a:xfrm>
            <a:off x="1009650" y="2392363"/>
            <a:ext cx="73152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fr-FR" altLang="ko-KR" sz="1400" dirty="0">
                <a:latin typeface="Verdana" panose="020B0604030504040204" pitchFamily="34" charset="0"/>
                <a:ea typeface="굴림" panose="020B0600000101010101" pitchFamily="34" charset="-127"/>
              </a:rPr>
              <a:t>Distribution des variables pour l’année 2017 après </a:t>
            </a:r>
            <a:r>
              <a:rPr lang="fr-FR" altLang="ko-KR" sz="1400" dirty="0" err="1">
                <a:latin typeface="Verdana" panose="020B0604030504040204" pitchFamily="34" charset="0"/>
                <a:ea typeface="굴림" panose="020B0600000101010101" pitchFamily="34" charset="-127"/>
              </a:rPr>
              <a:t>minmaxscaler</a:t>
            </a:r>
            <a:r>
              <a:rPr lang="fr-FR" altLang="ko-KR" sz="1400" dirty="0">
                <a:latin typeface="Verdana" panose="020B0604030504040204" pitchFamily="34" charset="0"/>
                <a:ea typeface="굴림" panose="020B0600000101010101" pitchFamily="34" charset="-127"/>
              </a:rPr>
              <a:t>. </a:t>
            </a:r>
          </a:p>
          <a:p>
            <a:pPr algn="just">
              <a:lnSpc>
                <a:spcPct val="80000"/>
              </a:lnSpc>
            </a:pPr>
            <a:endParaRPr lang="fr-FR" altLang="ko-KR" sz="14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gn="just">
              <a:lnSpc>
                <a:spcPct val="80000"/>
              </a:lnSpc>
            </a:pPr>
            <a:endParaRPr lang="fr-FR" altLang="ko-KR" sz="2000" dirty="0">
              <a:latin typeface="Verdana" panose="020B0604030504040204" pitchFamily="34" charset="0"/>
              <a:ea typeface="굴림" panose="020B0600000101010101" pitchFamily="34" charset="-127"/>
            </a:endParaRPr>
          </a:p>
          <a:p>
            <a:pPr>
              <a:lnSpc>
                <a:spcPct val="80000"/>
              </a:lnSpc>
            </a:pPr>
            <a:endParaRPr lang="ru-RU" altLang="fr-FR" sz="2000" dirty="0"/>
          </a:p>
        </p:txBody>
      </p:sp>
      <p:pic>
        <p:nvPicPr>
          <p:cNvPr id="4" name="Image 3">
            <a:extLst>
              <a:ext uri="{FF2B5EF4-FFF2-40B4-BE49-F238E27FC236}">
                <a16:creationId xmlns:a16="http://schemas.microsoft.com/office/drawing/2014/main" id="{8DEE4D4C-D080-4ACA-A8EC-CEC2348538CC}"/>
              </a:ext>
            </a:extLst>
          </p:cNvPr>
          <p:cNvPicPr>
            <a:picLocks noChangeAspect="1"/>
          </p:cNvPicPr>
          <p:nvPr/>
        </p:nvPicPr>
        <p:blipFill>
          <a:blip r:embed="rId3"/>
          <a:stretch>
            <a:fillRect/>
          </a:stretch>
        </p:blipFill>
        <p:spPr>
          <a:xfrm>
            <a:off x="886602" y="2636364"/>
            <a:ext cx="7523195" cy="4221014"/>
          </a:xfrm>
          <a:prstGeom prst="rect">
            <a:avLst/>
          </a:prstGeom>
        </p:spPr>
      </p:pic>
    </p:spTree>
    <p:extLst>
      <p:ext uri="{BB962C8B-B14F-4D97-AF65-F5344CB8AC3E}">
        <p14:creationId xmlns:p14="http://schemas.microsoft.com/office/powerpoint/2010/main" val="138719769"/>
      </p:ext>
    </p:extLst>
  </p:cSld>
  <p:clrMapOvr>
    <a:masterClrMapping/>
  </p:clrMapOvr>
</p:sld>
</file>

<file path=ppt/theme/theme1.xml><?xml version="1.0" encoding="utf-8"?>
<a:theme xmlns:a="http://schemas.openxmlformats.org/drawingml/2006/main" name="powerpoint-template-24">
  <a:themeElements>
    <a:clrScheme name="">
      <a:dk1>
        <a:srgbClr val="808080"/>
      </a:dk1>
      <a:lt1>
        <a:srgbClr val="FFFFFF"/>
      </a:lt1>
      <a:dk2>
        <a:srgbClr val="808080"/>
      </a:dk2>
      <a:lt2>
        <a:srgbClr val="001DFF"/>
      </a:lt2>
      <a:accent1>
        <a:srgbClr val="2166FF"/>
      </a:accent1>
      <a:accent2>
        <a:srgbClr val="25A2FF"/>
      </a:accent2>
      <a:accent3>
        <a:srgbClr val="FFFFFF"/>
      </a:accent3>
      <a:accent4>
        <a:srgbClr val="6C6C6C"/>
      </a:accent4>
      <a:accent5>
        <a:srgbClr val="ABB8FF"/>
      </a:accent5>
      <a:accent6>
        <a:srgbClr val="2092E7"/>
      </a:accent6>
      <a:hlink>
        <a:srgbClr val="00DAFF"/>
      </a:hlink>
      <a:folHlink>
        <a:srgbClr val="D1D1D1"/>
      </a:folHlink>
    </a:clrScheme>
    <a:fontScheme name="powerpoint-template-24">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1">
          <a:gsLst>
            <a:gs pos="0">
              <a:schemeClr val="bg2">
                <a:gamma/>
                <a:tint val="26667"/>
                <a:invGamma/>
              </a:schemeClr>
            </a:gs>
            <a:gs pos="100000">
              <a:schemeClr val="bg2">
                <a:alpha val="14999"/>
              </a:scheme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fr-FR"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gradFill rotWithShape="1">
          <a:gsLst>
            <a:gs pos="0">
              <a:schemeClr val="bg2">
                <a:gamma/>
                <a:tint val="26667"/>
                <a:invGamma/>
              </a:schemeClr>
            </a:gs>
            <a:gs pos="100000">
              <a:schemeClr val="bg2">
                <a:alpha val="14999"/>
              </a:scheme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fr-FR" sz="2400" b="0" i="0" u="none" strike="noStrike" cap="none" normalizeH="0" baseline="0" smtClean="0">
            <a:ln>
              <a:noFill/>
            </a:ln>
            <a:solidFill>
              <a:schemeClr val="tx1"/>
            </a:solidFill>
            <a:effectLst/>
            <a:latin typeface="Arial" panose="020B0604020202020204" pitchFamily="34" charset="0"/>
          </a:defRPr>
        </a:defPPr>
      </a:lstStyle>
    </a:lnDef>
    <a:txDef>
      <a: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algn="just">
          <a:lnSpc>
            <a:spcPct val="80000"/>
          </a:lnSpc>
          <a:defRPr sz="2000" dirty="0">
            <a:latin typeface="Verdana" panose="020B0604030504040204" pitchFamily="34" charset="0"/>
            <a:ea typeface="굴림" panose="020B0600000101010101" pitchFamily="34" charset="-127"/>
          </a:defRPr>
        </a:defPPr>
      </a:lstStyle>
    </a:txDef>
  </a:objectDefaults>
  <a:extraClrSchemeLst>
    <a:extraClrScheme>
      <a:clrScheme name="powerpoint-template-24 1">
        <a:dk1>
          <a:srgbClr val="4D4D4D"/>
        </a:dk1>
        <a:lt1>
          <a:srgbClr val="FFFFFF"/>
        </a:lt1>
        <a:dk2>
          <a:srgbClr val="4D4D4D"/>
        </a:dk2>
        <a:lt2>
          <a:srgbClr val="CC0000"/>
        </a:lt2>
        <a:accent1>
          <a:srgbClr val="FF9933"/>
        </a:accent1>
        <a:accent2>
          <a:srgbClr val="009900"/>
        </a:accent2>
        <a:accent3>
          <a:srgbClr val="FFFFFF"/>
        </a:accent3>
        <a:accent4>
          <a:srgbClr val="404040"/>
        </a:accent4>
        <a:accent5>
          <a:srgbClr val="FFCAAD"/>
        </a:accent5>
        <a:accent6>
          <a:srgbClr val="008A00"/>
        </a:accent6>
        <a:hlink>
          <a:srgbClr val="3366F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2">
        <a:dk1>
          <a:srgbClr val="4D4D4D"/>
        </a:dk1>
        <a:lt1>
          <a:srgbClr val="FFFFFF"/>
        </a:lt1>
        <a:dk2>
          <a:srgbClr val="4D4D4D"/>
        </a:dk2>
        <a:lt2>
          <a:srgbClr val="FBB240"/>
        </a:lt2>
        <a:accent1>
          <a:srgbClr val="FFC842"/>
        </a:accent1>
        <a:accent2>
          <a:srgbClr val="FED06E"/>
        </a:accent2>
        <a:accent3>
          <a:srgbClr val="FFFFFF"/>
        </a:accent3>
        <a:accent4>
          <a:srgbClr val="404040"/>
        </a:accent4>
        <a:accent5>
          <a:srgbClr val="FFE0B0"/>
        </a:accent5>
        <a:accent6>
          <a:srgbClr val="E6BC63"/>
        </a:accent6>
        <a:hlink>
          <a:srgbClr val="FDDB9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3">
        <a:dk1>
          <a:srgbClr val="4D4D4D"/>
        </a:dk1>
        <a:lt1>
          <a:srgbClr val="FFFFFF"/>
        </a:lt1>
        <a:dk2>
          <a:srgbClr val="4D4D4D"/>
        </a:dk2>
        <a:lt2>
          <a:srgbClr val="FE564C"/>
        </a:lt2>
        <a:accent1>
          <a:srgbClr val="FFC842"/>
        </a:accent1>
        <a:accent2>
          <a:srgbClr val="FED06E"/>
        </a:accent2>
        <a:accent3>
          <a:srgbClr val="FFFFFF"/>
        </a:accent3>
        <a:accent4>
          <a:srgbClr val="404040"/>
        </a:accent4>
        <a:accent5>
          <a:srgbClr val="FFE0B0"/>
        </a:accent5>
        <a:accent6>
          <a:srgbClr val="E6BC63"/>
        </a:accent6>
        <a:hlink>
          <a:srgbClr val="FDDB9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4">
        <a:dk1>
          <a:srgbClr val="4D4D4D"/>
        </a:dk1>
        <a:lt1>
          <a:srgbClr val="FFFFFF"/>
        </a:lt1>
        <a:dk2>
          <a:srgbClr val="4D4D4D"/>
        </a:dk2>
        <a:lt2>
          <a:srgbClr val="BB2A32"/>
        </a:lt2>
        <a:accent1>
          <a:srgbClr val="FFC842"/>
        </a:accent1>
        <a:accent2>
          <a:srgbClr val="FED06E"/>
        </a:accent2>
        <a:accent3>
          <a:srgbClr val="FFFFFF"/>
        </a:accent3>
        <a:accent4>
          <a:srgbClr val="404040"/>
        </a:accent4>
        <a:accent5>
          <a:srgbClr val="FFE0B0"/>
        </a:accent5>
        <a:accent6>
          <a:srgbClr val="E6BC63"/>
        </a:accent6>
        <a:hlink>
          <a:srgbClr val="FDDB9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5">
        <a:dk1>
          <a:srgbClr val="4D4D4D"/>
        </a:dk1>
        <a:lt1>
          <a:srgbClr val="FFFFFF"/>
        </a:lt1>
        <a:dk2>
          <a:srgbClr val="4D4D4D"/>
        </a:dk2>
        <a:lt2>
          <a:srgbClr val="E84A25"/>
        </a:lt2>
        <a:accent1>
          <a:srgbClr val="ED6A24"/>
        </a:accent1>
        <a:accent2>
          <a:srgbClr val="F99E1C"/>
        </a:accent2>
        <a:accent3>
          <a:srgbClr val="FFFFFF"/>
        </a:accent3>
        <a:accent4>
          <a:srgbClr val="404040"/>
        </a:accent4>
        <a:accent5>
          <a:srgbClr val="F4B9AC"/>
        </a:accent5>
        <a:accent6>
          <a:srgbClr val="E28F18"/>
        </a:accent6>
        <a:hlink>
          <a:srgbClr val="F1B545"/>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6">
        <a:dk1>
          <a:srgbClr val="4D4D4D"/>
        </a:dk1>
        <a:lt1>
          <a:srgbClr val="FFFFFF"/>
        </a:lt1>
        <a:dk2>
          <a:srgbClr val="4D4D4D"/>
        </a:dk2>
        <a:lt2>
          <a:srgbClr val="B92D14"/>
        </a:lt2>
        <a:accent1>
          <a:srgbClr val="D34E13"/>
        </a:accent1>
        <a:accent2>
          <a:srgbClr val="DC9009"/>
        </a:accent2>
        <a:accent3>
          <a:srgbClr val="FFFFFF"/>
        </a:accent3>
        <a:accent4>
          <a:srgbClr val="404040"/>
        </a:accent4>
        <a:accent5>
          <a:srgbClr val="E6B2AA"/>
        </a:accent5>
        <a:accent6>
          <a:srgbClr val="C78207"/>
        </a:accent6>
        <a:hlink>
          <a:srgbClr val="EEC633"/>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7">
        <a:dk1>
          <a:srgbClr val="4D4D4D"/>
        </a:dk1>
        <a:lt1>
          <a:srgbClr val="FFFFFF"/>
        </a:lt1>
        <a:dk2>
          <a:srgbClr val="4D4D4D"/>
        </a:dk2>
        <a:lt2>
          <a:srgbClr val="AE6310"/>
        </a:lt2>
        <a:accent1>
          <a:srgbClr val="E79613"/>
        </a:accent1>
        <a:accent2>
          <a:srgbClr val="E1720D"/>
        </a:accent2>
        <a:accent3>
          <a:srgbClr val="FFFFFF"/>
        </a:accent3>
        <a:accent4>
          <a:srgbClr val="404040"/>
        </a:accent4>
        <a:accent5>
          <a:srgbClr val="F1C9AA"/>
        </a:accent5>
        <a:accent6>
          <a:srgbClr val="CC670B"/>
        </a:accent6>
        <a:hlink>
          <a:srgbClr val="C6470A"/>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8">
        <a:dk1>
          <a:srgbClr val="4D4D4D"/>
        </a:dk1>
        <a:lt1>
          <a:srgbClr val="FFFFFF"/>
        </a:lt1>
        <a:dk2>
          <a:srgbClr val="4D4D4D"/>
        </a:dk2>
        <a:lt2>
          <a:srgbClr val="AF5612"/>
        </a:lt2>
        <a:accent1>
          <a:srgbClr val="CB882F"/>
        </a:accent1>
        <a:accent2>
          <a:srgbClr val="E7C432"/>
        </a:accent2>
        <a:accent3>
          <a:srgbClr val="FFFFFF"/>
        </a:accent3>
        <a:accent4>
          <a:srgbClr val="404040"/>
        </a:accent4>
        <a:accent5>
          <a:srgbClr val="E2C3AD"/>
        </a:accent5>
        <a:accent6>
          <a:srgbClr val="D1B12C"/>
        </a:accent6>
        <a:hlink>
          <a:srgbClr val="EECA34"/>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9">
        <a:dk1>
          <a:srgbClr val="4D4D4D"/>
        </a:dk1>
        <a:lt1>
          <a:srgbClr val="FFFFFF"/>
        </a:lt1>
        <a:dk2>
          <a:srgbClr val="4D4D4D"/>
        </a:dk2>
        <a:lt2>
          <a:srgbClr val="9A5E40"/>
        </a:lt2>
        <a:accent1>
          <a:srgbClr val="AE7750"/>
        </a:accent1>
        <a:accent2>
          <a:srgbClr val="C08D60"/>
        </a:accent2>
        <a:accent3>
          <a:srgbClr val="FFFFFF"/>
        </a:accent3>
        <a:accent4>
          <a:srgbClr val="404040"/>
        </a:accent4>
        <a:accent5>
          <a:srgbClr val="D3BDB3"/>
        </a:accent5>
        <a:accent6>
          <a:srgbClr val="AE7F56"/>
        </a:accent6>
        <a:hlink>
          <a:srgbClr val="CCA47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0">
        <a:dk1>
          <a:srgbClr val="4D4D4D"/>
        </a:dk1>
        <a:lt1>
          <a:srgbClr val="FFFFFF"/>
        </a:lt1>
        <a:dk2>
          <a:srgbClr val="4D4D4D"/>
        </a:dk2>
        <a:lt2>
          <a:srgbClr val="D1BB77"/>
        </a:lt2>
        <a:accent1>
          <a:srgbClr val="DBBA87"/>
        </a:accent1>
        <a:accent2>
          <a:srgbClr val="E0B265"/>
        </a:accent2>
        <a:accent3>
          <a:srgbClr val="FFFFFF"/>
        </a:accent3>
        <a:accent4>
          <a:srgbClr val="404040"/>
        </a:accent4>
        <a:accent5>
          <a:srgbClr val="EAD9C3"/>
        </a:accent5>
        <a:accent6>
          <a:srgbClr val="CBA15B"/>
        </a:accent6>
        <a:hlink>
          <a:srgbClr val="E9C277"/>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1">
        <a:dk1>
          <a:srgbClr val="4D4D4D"/>
        </a:dk1>
        <a:lt1>
          <a:srgbClr val="FFFFFF"/>
        </a:lt1>
        <a:dk2>
          <a:srgbClr val="4D4D4D"/>
        </a:dk2>
        <a:lt2>
          <a:srgbClr val="45762A"/>
        </a:lt2>
        <a:accent1>
          <a:srgbClr val="42934C"/>
        </a:accent1>
        <a:accent2>
          <a:srgbClr val="34B66A"/>
        </a:accent2>
        <a:accent3>
          <a:srgbClr val="FFFFFF"/>
        </a:accent3>
        <a:accent4>
          <a:srgbClr val="404040"/>
        </a:accent4>
        <a:accent5>
          <a:srgbClr val="B0C8B2"/>
        </a:accent5>
        <a:accent6>
          <a:srgbClr val="2EA55F"/>
        </a:accent6>
        <a:hlink>
          <a:srgbClr val="34C8D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2">
        <a:dk1>
          <a:srgbClr val="4D4D4D"/>
        </a:dk1>
        <a:lt1>
          <a:srgbClr val="FFFFFF"/>
        </a:lt1>
        <a:dk2>
          <a:srgbClr val="4D4D4D"/>
        </a:dk2>
        <a:lt2>
          <a:srgbClr val="45762A"/>
        </a:lt2>
        <a:accent1>
          <a:srgbClr val="42934C"/>
        </a:accent1>
        <a:accent2>
          <a:srgbClr val="34B66A"/>
        </a:accent2>
        <a:accent3>
          <a:srgbClr val="FFFFFF"/>
        </a:accent3>
        <a:accent4>
          <a:srgbClr val="404040"/>
        </a:accent4>
        <a:accent5>
          <a:srgbClr val="B0C8B2"/>
        </a:accent5>
        <a:accent6>
          <a:srgbClr val="2EA55F"/>
        </a:accent6>
        <a:hlink>
          <a:srgbClr val="34C8D1"/>
        </a:hlink>
        <a:folHlink>
          <a:srgbClr val="FFFFFF"/>
        </a:folHlink>
      </a:clrScheme>
      <a:clrMap bg1="lt1" tx1="dk1" bg2="lt2" tx2="dk2" accent1="accent1" accent2="accent2" accent3="accent3" accent4="accent4" accent5="accent5" accent6="accent6" hlink="hlink" folHlink="folHlink"/>
    </a:extraClrScheme>
    <a:extraClrScheme>
      <a:clrScheme name="powerpoint-template-24 13">
        <a:dk1>
          <a:srgbClr val="4D4D4D"/>
        </a:dk1>
        <a:lt1>
          <a:srgbClr val="FFFFFF"/>
        </a:lt1>
        <a:dk2>
          <a:srgbClr val="4D4D4D"/>
        </a:dk2>
        <a:lt2>
          <a:srgbClr val="45762A"/>
        </a:lt2>
        <a:accent1>
          <a:srgbClr val="42934C"/>
        </a:accent1>
        <a:accent2>
          <a:srgbClr val="34B66A"/>
        </a:accent2>
        <a:accent3>
          <a:srgbClr val="FFFFFF"/>
        </a:accent3>
        <a:accent4>
          <a:srgbClr val="404040"/>
        </a:accent4>
        <a:accent5>
          <a:srgbClr val="B0C8B2"/>
        </a:accent5>
        <a:accent6>
          <a:srgbClr val="2EA55F"/>
        </a:accent6>
        <a:hlink>
          <a:srgbClr val="34C8D1"/>
        </a:hlink>
        <a:folHlink>
          <a:srgbClr val="D3D3D3"/>
        </a:folHlink>
      </a:clrScheme>
      <a:clrMap bg1="lt1" tx1="dk1" bg2="lt2" tx2="dk2" accent1="accent1" accent2="accent2" accent3="accent3" accent4="accent4" accent5="accent5" accent6="accent6" hlink="hlink" folHlink="folHlink"/>
    </a:extraClrScheme>
    <a:extraClrScheme>
      <a:clrScheme name="powerpoint-template-24 14">
        <a:dk1>
          <a:srgbClr val="FFFFFF"/>
        </a:dk1>
        <a:lt1>
          <a:srgbClr val="FFFFFF"/>
        </a:lt1>
        <a:dk2>
          <a:srgbClr val="FFFFFF"/>
        </a:dk2>
        <a:lt2>
          <a:srgbClr val="45762A"/>
        </a:lt2>
        <a:accent1>
          <a:srgbClr val="42934C"/>
        </a:accent1>
        <a:accent2>
          <a:srgbClr val="34B66A"/>
        </a:accent2>
        <a:accent3>
          <a:srgbClr val="FFFFFF"/>
        </a:accent3>
        <a:accent4>
          <a:srgbClr val="DADADA"/>
        </a:accent4>
        <a:accent5>
          <a:srgbClr val="B0C8B2"/>
        </a:accent5>
        <a:accent6>
          <a:srgbClr val="2EA55F"/>
        </a:accent6>
        <a:hlink>
          <a:srgbClr val="34C8D1"/>
        </a:hlink>
        <a:folHlink>
          <a:srgbClr val="FFFFFF"/>
        </a:folHlink>
      </a:clrScheme>
      <a:clrMap bg1="lt1" tx1="dk1" bg2="lt2" tx2="dk2" accent1="accent1" accent2="accent2" accent3="accent3" accent4="accent4" accent5="accent5" accent6="accent6" hlink="hlink" folHlink="folHlink"/>
    </a:extraClrScheme>
    <a:extraClrScheme>
      <a:clrScheme name="powerpoint-template-24 15">
        <a:dk1>
          <a:srgbClr val="FFFFFF"/>
        </a:dk1>
        <a:lt1>
          <a:srgbClr val="FFFFFF"/>
        </a:lt1>
        <a:dk2>
          <a:srgbClr val="FFFFFF"/>
        </a:dk2>
        <a:lt2>
          <a:srgbClr val="55A6FE"/>
        </a:lt2>
        <a:accent1>
          <a:srgbClr val="71BBFF"/>
        </a:accent1>
        <a:accent2>
          <a:srgbClr val="74CCFF"/>
        </a:accent2>
        <a:accent3>
          <a:srgbClr val="FFFFFF"/>
        </a:accent3>
        <a:accent4>
          <a:srgbClr val="DADADA"/>
        </a:accent4>
        <a:accent5>
          <a:srgbClr val="BBDAFF"/>
        </a:accent5>
        <a:accent6>
          <a:srgbClr val="68B9E7"/>
        </a:accent6>
        <a:hlink>
          <a:srgbClr val="94D8FF"/>
        </a:hlink>
        <a:folHlink>
          <a:srgbClr val="FFFFFF"/>
        </a:folHlink>
      </a:clrScheme>
      <a:clrMap bg1="lt1" tx1="dk1" bg2="lt2" tx2="dk2" accent1="accent1" accent2="accent2" accent3="accent3" accent4="accent4" accent5="accent5" accent6="accent6" hlink="hlink" folHlink="folHlink"/>
    </a:extraClrScheme>
    <a:extraClrScheme>
      <a:clrScheme name="powerpoint-template-24 16">
        <a:dk1>
          <a:srgbClr val="FFFFFF"/>
        </a:dk1>
        <a:lt1>
          <a:srgbClr val="FFFFFF"/>
        </a:lt1>
        <a:dk2>
          <a:srgbClr val="FFFFFF"/>
        </a:dk2>
        <a:lt2>
          <a:srgbClr val="4BA1FF"/>
        </a:lt2>
        <a:accent1>
          <a:srgbClr val="5DB2FF"/>
        </a:accent1>
        <a:accent2>
          <a:srgbClr val="65C8FF"/>
        </a:accent2>
        <a:accent3>
          <a:srgbClr val="FFFFFF"/>
        </a:accent3>
        <a:accent4>
          <a:srgbClr val="DADADA"/>
        </a:accent4>
        <a:accent5>
          <a:srgbClr val="B6D5FF"/>
        </a:accent5>
        <a:accent6>
          <a:srgbClr val="5BB5E7"/>
        </a:accent6>
        <a:hlink>
          <a:srgbClr val="87E1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powerpoint-template</Template>
  <TotalTime>1804</TotalTime>
  <Words>2831</Words>
  <Application>Microsoft Office PowerPoint</Application>
  <PresentationFormat>Affichage à l'écran (4:3)</PresentationFormat>
  <Paragraphs>916</Paragraphs>
  <Slides>74</Slides>
  <Notes>74</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74</vt:i4>
      </vt:variant>
    </vt:vector>
  </HeadingPairs>
  <TitlesOfParts>
    <vt:vector size="78" baseType="lpstr">
      <vt:lpstr>Arial</vt:lpstr>
      <vt:lpstr>Microsoft Sans Serif</vt:lpstr>
      <vt:lpstr>Verdana</vt:lpstr>
      <vt:lpstr>powerpoint-template-24</vt:lpstr>
      <vt:lpstr>Segmentation des clients</vt:lpstr>
      <vt:lpstr>Contexte et objectifs</vt:lpstr>
      <vt:lpstr>Présentation de la problématique, de son interprétation et des pistes de recherche envisagées.</vt:lpstr>
      <vt:lpstr>Présentation du cleaning effectué, du feature engineering et de l'exploration.</vt:lpstr>
      <vt:lpstr>Présentation du cleaning effectué, du feature engineering et de l'exploration.</vt:lpstr>
      <vt:lpstr>Présentation du cleaning effectué, du feature engineering et de l'exploration.</vt:lpstr>
      <vt:lpstr>Présentation du cleaning effectué, du feature engineering et de l'exploration.</vt:lpstr>
      <vt:lpstr>Présentation du cleaning effectué, du feature engineering et de l'exploration.</vt:lpstr>
      <vt:lpstr>Présentation du cleaning effectué, du feature engineering et de l'exploration.</vt:lpstr>
      <vt:lpstr>Présentation du cleaning effectué, du feature engineering et de l'exploration.</vt:lpstr>
      <vt:lpstr>Présentation du cleaning effectué, du feature engineering et de l'exploration.</vt:lpstr>
      <vt:lpstr>Présentation du cleaning effectué, du feature engineering et de l'exploration.</vt:lpstr>
      <vt:lpstr>Présentation du cleaning effectué, du feature engineering et de l'exploration.</vt:lpstr>
      <vt:lpstr>Présentation du cleaning effectué, du feature engineering et de l'exploration.</vt:lpstr>
      <vt:lpstr>Présentation du cleaning effectué, du feature engineering et de l'exploration.</vt:lpstr>
      <vt:lpstr>Présentation du cleaning effectué, du feature engineering et de l'exploration.</vt:lpstr>
      <vt:lpstr>Présentation du cleaning effectué, du feature engineering et de l'exploration.</vt:lpstr>
      <vt:lpstr>Présentation du cleaning effectué, du feature engineering et de l'exploration.</vt:lpstr>
      <vt:lpstr>Présentation du cleaning effectué, du feature engineering et de l'exploration.</vt:lpstr>
      <vt:lpstr>Présentation du cleaning effectué, du feature engineering et de l'exploration.</vt:lpstr>
      <vt:lpstr>Présentation du cleaning effectué, du feature engineering et de l'exploration.</vt:lpstr>
      <vt:lpstr>Présentation du cleaning effectué, du feature engineering et de l'exploration.</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des différentes pistes de modélisation effectuées.</vt:lpstr>
      <vt:lpstr>Présentation du modèle final sélectionné ainsi que des améliorations effectuées.</vt:lpstr>
      <vt:lpstr>Présentation du modèle final sélectionné ainsi que des améliorations effectuées.</vt:lpstr>
      <vt:lpstr>Présentation PowerPoint</vt:lpstr>
    </vt:vector>
  </TitlesOfParts>
  <Company>Templates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jean-christophe ROSELLO</dc:creator>
  <cp:lastModifiedBy>jean-christophe ROSELLO</cp:lastModifiedBy>
  <cp:revision>173</cp:revision>
  <dcterms:created xsi:type="dcterms:W3CDTF">2021-01-18T07:11:16Z</dcterms:created>
  <dcterms:modified xsi:type="dcterms:W3CDTF">2021-01-27T14:20:22Z</dcterms:modified>
</cp:coreProperties>
</file>